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autoCompressPictures="0">
  <p:sldMasterIdLst>
    <p:sldMasterId id="2147483908" r:id="rId1"/>
  </p:sldMasterIdLst>
  <p:notesMasterIdLst>
    <p:notesMasterId r:id="rId25"/>
  </p:notesMasterIdLst>
  <p:sldIdLst>
    <p:sldId id="2147475694" r:id="rId2"/>
    <p:sldId id="2147475681" r:id="rId3"/>
    <p:sldId id="2147475682" r:id="rId4"/>
    <p:sldId id="2147475684" r:id="rId5"/>
    <p:sldId id="2147475685" r:id="rId6"/>
    <p:sldId id="2147479399" r:id="rId7"/>
    <p:sldId id="2147475689" r:id="rId8"/>
    <p:sldId id="2147479402" r:id="rId9"/>
    <p:sldId id="2147479403" r:id="rId10"/>
    <p:sldId id="2147479394" r:id="rId11"/>
    <p:sldId id="2147475686" r:id="rId12"/>
    <p:sldId id="2147475687" r:id="rId13"/>
    <p:sldId id="2147475688" r:id="rId14"/>
    <p:sldId id="2147479401" r:id="rId15"/>
    <p:sldId id="2147479393" r:id="rId16"/>
    <p:sldId id="2147475691" r:id="rId17"/>
    <p:sldId id="2147479395" r:id="rId18"/>
    <p:sldId id="2147475692" r:id="rId19"/>
    <p:sldId id="2147479404" r:id="rId20"/>
    <p:sldId id="2147479396" r:id="rId21"/>
    <p:sldId id="2147479397" r:id="rId22"/>
    <p:sldId id="2147479400" r:id="rId23"/>
    <p:sldId id="2147475674" r:id="rId24"/>
  </p:sldIdLst>
  <p:sldSz cx="9906000" cy="6858000" type="A4"/>
  <p:notesSz cx="6770688" cy="9902825"/>
  <p:custDataLst>
    <p:tags r:id="rId26"/>
  </p:custDataLst>
  <p:defaultTex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9" orient="horz" pos="1230" userDrawn="1">
          <p15:clr>
            <a:srgbClr val="A4A3A4"/>
          </p15:clr>
        </p15:guide>
        <p15:guide id="10" pos="312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D9D9"/>
    <a:srgbClr val="007680"/>
    <a:srgbClr val="BCEBFF"/>
    <a:srgbClr val="EAF7FF"/>
    <a:srgbClr val="E6E6E6"/>
    <a:srgbClr val="75787B"/>
    <a:srgbClr val="BBEAFE"/>
    <a:srgbClr val="007CAF"/>
    <a:srgbClr val="63666A"/>
    <a:srgbClr val="787B7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p:cViewPr varScale="1">
        <p:scale>
          <a:sx n="86" d="100"/>
          <a:sy n="86" d="100"/>
        </p:scale>
        <p:origin x="96" y="528"/>
      </p:cViewPr>
      <p:guideLst>
        <p:guide orient="horz" pos="1230"/>
        <p:guide pos="312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34550" cy="497133"/>
          </a:xfrm>
          <a:prstGeom prst="rect">
            <a:avLst/>
          </a:prstGeom>
        </p:spPr>
        <p:txBody>
          <a:bodyPr vert="horz" lIns="91830" tIns="45915" rIns="91830" bIns="45915" rtlCol="0"/>
          <a:lstStyle>
            <a:lvl1pPr algn="l">
              <a:defRPr sz="1200">
                <a:latin typeface="Yu Gothic UI" panose="020B0500000000000000" pitchFamily="50" charset="-128"/>
                <a:ea typeface="Yu Gothic UI" panose="020B0500000000000000" pitchFamily="50" charset="-128"/>
                <a:cs typeface="+mn-cs"/>
                <a:sym typeface="+mn-lt"/>
              </a:defRPr>
            </a:lvl1pPr>
          </a:lstStyle>
          <a:p>
            <a:endParaRPr kumimoji="1" lang="ja-JP" altLang="en-US"/>
          </a:p>
        </p:txBody>
      </p:sp>
      <p:sp>
        <p:nvSpPr>
          <p:cNvPr id="3" name="日付プレースホルダー 2"/>
          <p:cNvSpPr>
            <a:spLocks noGrp="1"/>
          </p:cNvSpPr>
          <p:nvPr>
            <p:ph type="dt" idx="1"/>
          </p:nvPr>
        </p:nvSpPr>
        <p:spPr>
          <a:xfrm>
            <a:off x="3834543" y="0"/>
            <a:ext cx="2934549" cy="497133"/>
          </a:xfrm>
          <a:prstGeom prst="rect">
            <a:avLst/>
          </a:prstGeom>
        </p:spPr>
        <p:txBody>
          <a:bodyPr vert="horz" lIns="91830" tIns="45915" rIns="91830" bIns="45915" rtlCol="0"/>
          <a:lstStyle>
            <a:lvl1pPr algn="r">
              <a:defRPr sz="1200">
                <a:latin typeface="Yu Gothic UI" panose="020B0500000000000000" pitchFamily="50" charset="-128"/>
                <a:ea typeface="Yu Gothic UI" panose="020B0500000000000000" pitchFamily="50" charset="-128"/>
                <a:cs typeface="+mn-cs"/>
                <a:sym typeface="+mn-lt"/>
              </a:defRPr>
            </a:lvl1pPr>
          </a:lstStyle>
          <a:p>
            <a:fld id="{AAE2C4BB-DD5D-4EF0-8811-528209874544}" type="datetimeFigureOut">
              <a:rPr kumimoji="1" lang="ja-JP" altLang="en-US" smtClean="0"/>
              <a:pPr/>
              <a:t>2026/6/22</a:t>
            </a:fld>
            <a:endParaRPr kumimoji="1" lang="ja-JP" altLang="en-US"/>
          </a:p>
        </p:txBody>
      </p:sp>
      <p:sp>
        <p:nvSpPr>
          <p:cNvPr id="4" name="スライド イメージ プレースホルダー 3"/>
          <p:cNvSpPr>
            <a:spLocks noGrp="1" noRot="1" noChangeAspect="1"/>
          </p:cNvSpPr>
          <p:nvPr>
            <p:ph type="sldImg" idx="2"/>
          </p:nvPr>
        </p:nvSpPr>
        <p:spPr>
          <a:xfrm>
            <a:off x="973138" y="1238250"/>
            <a:ext cx="4824412" cy="3340100"/>
          </a:xfrm>
          <a:prstGeom prst="rect">
            <a:avLst/>
          </a:prstGeom>
          <a:noFill/>
          <a:ln w="12700">
            <a:solidFill>
              <a:prstClr val="black"/>
            </a:solidFill>
          </a:ln>
        </p:spPr>
        <p:txBody>
          <a:bodyPr vert="horz" lIns="91830" tIns="45915" rIns="91830" bIns="45915" rtlCol="0" anchor="ctr"/>
          <a:lstStyle/>
          <a:p>
            <a:endParaRPr lang="ja-JP" altLang="en-US"/>
          </a:p>
        </p:txBody>
      </p:sp>
      <p:sp>
        <p:nvSpPr>
          <p:cNvPr id="5" name="ノート プレースホルダー 4"/>
          <p:cNvSpPr>
            <a:spLocks noGrp="1"/>
          </p:cNvSpPr>
          <p:nvPr>
            <p:ph type="body" sz="quarter" idx="3"/>
          </p:nvPr>
        </p:nvSpPr>
        <p:spPr>
          <a:xfrm>
            <a:off x="676591" y="4765785"/>
            <a:ext cx="5417508" cy="3898988"/>
          </a:xfrm>
          <a:prstGeom prst="rect">
            <a:avLst/>
          </a:prstGeom>
        </p:spPr>
        <p:txBody>
          <a:bodyPr vert="horz" lIns="91830" tIns="45915" rIns="91830" bIns="4591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05692"/>
            <a:ext cx="2934550" cy="497133"/>
          </a:xfrm>
          <a:prstGeom prst="rect">
            <a:avLst/>
          </a:prstGeom>
        </p:spPr>
        <p:txBody>
          <a:bodyPr vert="horz" lIns="91830" tIns="45915" rIns="91830" bIns="45915" rtlCol="0" anchor="b"/>
          <a:lstStyle>
            <a:lvl1pPr algn="l">
              <a:defRPr sz="1200">
                <a:latin typeface="Yu Gothic UI" panose="020B0500000000000000" pitchFamily="50" charset="-128"/>
                <a:ea typeface="Yu Gothic UI" panose="020B0500000000000000" pitchFamily="50" charset="-128"/>
                <a:cs typeface="+mn-cs"/>
                <a:sym typeface="+mn-lt"/>
              </a:defRPr>
            </a:lvl1pPr>
          </a:lstStyle>
          <a:p>
            <a:endParaRPr kumimoji="1" lang="ja-JP" altLang="en-US"/>
          </a:p>
        </p:txBody>
      </p:sp>
      <p:sp>
        <p:nvSpPr>
          <p:cNvPr id="7" name="スライド番号プレースホルダー 6"/>
          <p:cNvSpPr>
            <a:spLocks noGrp="1"/>
          </p:cNvSpPr>
          <p:nvPr>
            <p:ph type="sldNum" sz="quarter" idx="5"/>
          </p:nvPr>
        </p:nvSpPr>
        <p:spPr>
          <a:xfrm>
            <a:off x="3834543" y="9405692"/>
            <a:ext cx="2934549" cy="497133"/>
          </a:xfrm>
          <a:prstGeom prst="rect">
            <a:avLst/>
          </a:prstGeom>
        </p:spPr>
        <p:txBody>
          <a:bodyPr vert="horz" lIns="91830" tIns="45915" rIns="91830" bIns="45915" rtlCol="0" anchor="b"/>
          <a:lstStyle>
            <a:lvl1pPr algn="r">
              <a:defRPr sz="1200">
                <a:latin typeface="Yu Gothic UI" panose="020B0500000000000000" pitchFamily="50" charset="-128"/>
                <a:ea typeface="Yu Gothic UI" panose="020B0500000000000000" pitchFamily="50" charset="-128"/>
                <a:cs typeface="+mn-cs"/>
                <a:sym typeface="+mn-lt"/>
              </a:defRPr>
            </a:lvl1pPr>
          </a:lstStyle>
          <a:p>
            <a:fld id="{24DE13BB-FCB6-4491-A87D-1E9BA7500F8E}" type="slidenum">
              <a:rPr kumimoji="1" lang="ja-JP" altLang="en-US" smtClean="0"/>
              <a:pPr/>
              <a:t>‹#›</a:t>
            </a:fld>
            <a:endParaRPr kumimoji="1" lang="ja-JP" altLang="en-US"/>
          </a:p>
        </p:txBody>
      </p:sp>
    </p:spTree>
    <p:extLst>
      <p:ext uri="{BB962C8B-B14F-4D97-AF65-F5344CB8AC3E}">
        <p14:creationId xmlns:p14="http://schemas.microsoft.com/office/powerpoint/2010/main" val="9898522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Yu Gothic UI" panose="020B0500000000000000" pitchFamily="50" charset="-128"/>
        <a:ea typeface="Yu Gothic UI" panose="020B0500000000000000" pitchFamily="50" charset="-128"/>
        <a:cs typeface="+mn-cs"/>
        <a:sym typeface="+mn-lt"/>
      </a:defRPr>
    </a:lvl1pPr>
    <a:lvl2pPr marL="457200" algn="l" defTabSz="914400" rtl="0" eaLnBrk="1" latinLnBrk="0" hangingPunct="1">
      <a:defRPr kumimoji="1" sz="1200" kern="1200">
        <a:solidFill>
          <a:schemeClr val="tx1"/>
        </a:solidFill>
        <a:latin typeface="Yu Gothic UI" panose="020B0500000000000000" pitchFamily="50" charset="-128"/>
        <a:ea typeface="Yu Gothic UI" panose="020B0500000000000000" pitchFamily="50" charset="-128"/>
        <a:cs typeface="+mn-cs"/>
        <a:sym typeface="+mn-lt"/>
      </a:defRPr>
    </a:lvl2pPr>
    <a:lvl3pPr marL="914400" algn="l" defTabSz="914400" rtl="0" eaLnBrk="1" latinLnBrk="0" hangingPunct="1">
      <a:defRPr kumimoji="1" sz="1200" kern="1200">
        <a:solidFill>
          <a:schemeClr val="tx1"/>
        </a:solidFill>
        <a:latin typeface="Yu Gothic UI" panose="020B0500000000000000" pitchFamily="50" charset="-128"/>
        <a:ea typeface="Yu Gothic UI" panose="020B0500000000000000" pitchFamily="50" charset="-128"/>
        <a:cs typeface="+mn-cs"/>
        <a:sym typeface="+mn-lt"/>
      </a:defRPr>
    </a:lvl3pPr>
    <a:lvl4pPr marL="1371600" algn="l" defTabSz="914400" rtl="0" eaLnBrk="1" latinLnBrk="0" hangingPunct="1">
      <a:defRPr kumimoji="1" sz="1200" kern="1200">
        <a:solidFill>
          <a:schemeClr val="tx1"/>
        </a:solidFill>
        <a:latin typeface="Yu Gothic UI" panose="020B0500000000000000" pitchFamily="50" charset="-128"/>
        <a:ea typeface="Yu Gothic UI" panose="020B0500000000000000" pitchFamily="50" charset="-128"/>
        <a:cs typeface="+mn-cs"/>
        <a:sym typeface="+mn-lt"/>
      </a:defRPr>
    </a:lvl4pPr>
    <a:lvl5pPr marL="1828800" algn="l" defTabSz="914400" rtl="0" eaLnBrk="1" latinLnBrk="0" hangingPunct="1">
      <a:defRPr kumimoji="1" sz="1200" kern="1200">
        <a:solidFill>
          <a:schemeClr val="tx1"/>
        </a:solidFill>
        <a:latin typeface="Yu Gothic UI" panose="020B0500000000000000" pitchFamily="50" charset="-128"/>
        <a:ea typeface="Yu Gothic UI" panose="020B0500000000000000" pitchFamily="50" charset="-128"/>
        <a:cs typeface="+mn-cs"/>
        <a:sym typeface="+mn-lt"/>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1.emf"/></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4.xml"/><Relationship Id="rId4" Type="http://schemas.openxmlformats.org/officeDocument/2006/relationships/image" Target="../media/image1.emf"/></Relationships>
</file>

<file path=ppt/slideLayouts/_rels/slideLayout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tags" Target="../tags/tag5.xml"/><Relationship Id="rId4" Type="http://schemas.openxmlformats.org/officeDocument/2006/relationships/image" Target="../media/image1.emf"/></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1.xml"/><Relationship Id="rId1" Type="http://schemas.openxmlformats.org/officeDocument/2006/relationships/tags" Target="../tags/tag6.xml"/><Relationship Id="rId4" Type="http://schemas.openxmlformats.org/officeDocument/2006/relationships/image" Target="../media/image1.emf"/></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基本版） タイトル ロゴ無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254372246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9" name="Picture Placeholder 8"/>
          <p:cNvSpPr>
            <a:spLocks noGrp="1" noChangeAspect="1"/>
          </p:cNvSpPr>
          <p:nvPr>
            <p:ph type="pic" sz="quarter" idx="11"/>
          </p:nvPr>
        </p:nvSpPr>
        <p:spPr bwMode="gray">
          <a:xfrm>
            <a:off x="2523000" y="999000"/>
            <a:ext cx="4860000" cy="4860000"/>
          </a:xfrm>
          <a:prstGeom prst="rect">
            <a:avLst/>
          </a:prstGeom>
        </p:spPr>
        <p:txBody>
          <a:bodyPr/>
          <a:lstStyle>
            <a:lvl1pPr>
              <a:defRPr>
                <a:latin typeface="+mn-lt"/>
                <a:ea typeface="+mn-ea"/>
                <a:cs typeface="+mn-cs"/>
                <a:sym typeface="+mn-lt"/>
              </a:defRPr>
            </a:lvl1pPr>
          </a:lstStyle>
          <a:p>
            <a:r>
              <a:rPr lang="ja-JP" altLang="en-US"/>
              <a:t>アイコンをクリックして図を追加</a:t>
            </a:r>
            <a:endParaRPr lang="en-GB"/>
          </a:p>
        </p:txBody>
      </p:sp>
      <p:sp>
        <p:nvSpPr>
          <p:cNvPr id="2" name="Title 1"/>
          <p:cNvSpPr>
            <a:spLocks noGrp="1"/>
          </p:cNvSpPr>
          <p:nvPr>
            <p:ph type="ctrTitle" hasCustomPrompt="1"/>
          </p:nvPr>
        </p:nvSpPr>
        <p:spPr bwMode="gray">
          <a:xfrm>
            <a:off x="417600" y="5040000"/>
            <a:ext cx="4536000" cy="615553"/>
          </a:xfrm>
        </p:spPr>
        <p:txBody>
          <a:bodyPr anchor="b" anchorCtr="0">
            <a:noAutofit/>
          </a:bodyPr>
          <a:lstStyle>
            <a:lvl1pPr algn="l">
              <a:lnSpc>
                <a:spcPct val="100000"/>
              </a:lnSpc>
              <a:spcBef>
                <a:spcPts val="0"/>
              </a:spcBef>
              <a:spcAft>
                <a:spcPts val="0"/>
              </a:spcAft>
              <a:defRPr sz="2000" b="1" baseline="0">
                <a:solidFill>
                  <a:schemeClr val="tx1"/>
                </a:solidFill>
                <a:latin typeface="+mj-lt"/>
                <a:ea typeface="+mj-ea"/>
                <a:cs typeface="+mj-cs"/>
                <a:sym typeface="+mj-lt"/>
              </a:defRPr>
            </a:lvl1pPr>
          </a:lstStyle>
          <a:p>
            <a:r>
              <a:rPr lang="ja-JP" altLang="en-US" noProof="0"/>
              <a:t>表紙タイトル</a:t>
            </a:r>
            <a:endParaRPr lang="en-US" noProof="0"/>
          </a:p>
        </p:txBody>
      </p:sp>
      <p:sp>
        <p:nvSpPr>
          <p:cNvPr id="3" name="Subtitle 2"/>
          <p:cNvSpPr>
            <a:spLocks noGrp="1"/>
          </p:cNvSpPr>
          <p:nvPr>
            <p:ph type="subTitle" idx="1" hasCustomPrompt="1"/>
          </p:nvPr>
        </p:nvSpPr>
        <p:spPr bwMode="gray">
          <a:xfrm>
            <a:off x="417600" y="5652000"/>
            <a:ext cx="4536000"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a:solidFill>
                  <a:schemeClr val="tx1"/>
                </a:solidFill>
                <a:latin typeface="+mn-lt"/>
                <a:ea typeface="+mn-ea"/>
                <a:cs typeface="+mn-cs"/>
                <a:sym typeface="+mn-lt"/>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a:t>表紙サブタイトル</a:t>
            </a:r>
            <a:endParaRPr lang="en-US" noProof="0"/>
          </a:p>
        </p:txBody>
      </p:sp>
      <p:sp>
        <p:nvSpPr>
          <p:cNvPr id="5" name="Text Placeholder 4"/>
          <p:cNvSpPr>
            <a:spLocks noGrp="1"/>
          </p:cNvSpPr>
          <p:nvPr>
            <p:ph type="body" sz="quarter" idx="10"/>
          </p:nvPr>
        </p:nvSpPr>
        <p:spPr bwMode="gray">
          <a:xfrm>
            <a:off x="417599" y="6408000"/>
            <a:ext cx="4536000" cy="215444"/>
          </a:xfrm>
          <a:prstGeom prst="rect">
            <a:avLst/>
          </a:prstGeom>
        </p:spPr>
        <p:txBody>
          <a:bodyPr wrap="square" lIns="0" anchor="b" anchorCtr="0">
            <a:spAutoFit/>
          </a:bodyPr>
          <a:lstStyle>
            <a:lvl1pPr>
              <a:lnSpc>
                <a:spcPct val="100000"/>
              </a:lnSpc>
              <a:spcBef>
                <a:spcPts val="0"/>
              </a:spcBef>
              <a:spcAft>
                <a:spcPts val="0"/>
              </a:spcAft>
              <a:defRPr sz="1400">
                <a:solidFill>
                  <a:schemeClr val="tx1"/>
                </a:solidFill>
                <a:latin typeface="+mn-lt"/>
                <a:ea typeface="+mn-ea"/>
                <a:cs typeface="+mn-cs"/>
                <a:sym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Tree>
    <p:extLst>
      <p:ext uri="{BB962C8B-B14F-4D97-AF65-F5344CB8AC3E}">
        <p14:creationId xmlns:p14="http://schemas.microsoft.com/office/powerpoint/2010/main" val="2543739819"/>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基本版） タイトルのみ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166116820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9"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none" anchor="ctr">
            <a:noAutofit/>
          </a:bodyPr>
          <a:lstStyle>
            <a:lvl1pPr>
              <a:lnSpc>
                <a:spcPct val="100000"/>
              </a:lnSpc>
              <a:spcBef>
                <a:spcPts val="0"/>
              </a:spcBef>
              <a:defRPr sz="1400" b="1">
                <a:solidFill>
                  <a:schemeClr val="accent6"/>
                </a:solidFill>
                <a:latin typeface="+mn-lt"/>
                <a:ea typeface="+mn-ea"/>
                <a:cs typeface="+mn-cs"/>
                <a:sym typeface="+mn-lt"/>
              </a:defRPr>
            </a:lvl1pPr>
          </a:lstStyle>
          <a:p>
            <a:pPr lvl="0"/>
            <a:r>
              <a:rPr kumimoji="1" lang="en-US" altLang="ja-JP" dirty="0"/>
              <a:t>Header</a:t>
            </a:r>
            <a:r>
              <a:rPr kumimoji="1" lang="ja-JP" altLang="en-US" dirty="0"/>
              <a:t>を入力（スライドタイトル）</a:t>
            </a:r>
          </a:p>
        </p:txBody>
      </p:sp>
      <p:sp>
        <p:nvSpPr>
          <p:cNvPr id="6" name="タイトル 5"/>
          <p:cNvSpPr>
            <a:spLocks noGrp="1"/>
          </p:cNvSpPr>
          <p:nvPr>
            <p:ph type="title" hasCustomPrompt="1"/>
          </p:nvPr>
        </p:nvSpPr>
        <p:spPr bwMode="gray">
          <a:xfrm>
            <a:off x="417000" y="478200"/>
            <a:ext cx="9072000" cy="324000"/>
          </a:xfrm>
        </p:spPr>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
        <p:nvSpPr>
          <p:cNvPr id="7" name="テキスト プレースホルダー 6">
            <a:extLst>
              <a:ext uri="{FF2B5EF4-FFF2-40B4-BE49-F238E27FC236}">
                <a16:creationId xmlns:a16="http://schemas.microsoft.com/office/drawing/2014/main" id="{DC249D69-7DF4-42F9-8C30-ABDF6CFAC1EF}"/>
              </a:ext>
            </a:extLst>
          </p:cNvPr>
          <p:cNvSpPr>
            <a:spLocks noGrp="1"/>
          </p:cNvSpPr>
          <p:nvPr>
            <p:ph type="body" sz="quarter" idx="16" hasCustomPrompt="1"/>
          </p:nvPr>
        </p:nvSpPr>
        <p:spPr>
          <a:xfrm>
            <a:off x="415925" y="152400"/>
            <a:ext cx="9074150" cy="323850"/>
          </a:xfrm>
        </p:spPr>
        <p:txBody>
          <a:bodyPr anchor="ctr"/>
          <a:lstStyle>
            <a:lvl1pPr>
              <a:defRPr sz="1600" b="1" u="none"/>
            </a:lvl1pPr>
          </a:lstStyle>
          <a:p>
            <a:pPr lvl="0"/>
            <a:r>
              <a:rPr kumimoji="1" lang="en-US" altLang="ja-JP"/>
              <a:t>X.X</a:t>
            </a:r>
            <a:r>
              <a:rPr kumimoji="1" lang="ja-JP" altLang="en-US"/>
              <a:t>｜章立てを入力</a:t>
            </a:r>
          </a:p>
        </p:txBody>
      </p:sp>
      <p:sp>
        <p:nvSpPr>
          <p:cNvPr id="8" name="テキスト プレースホルダー 7">
            <a:extLst>
              <a:ext uri="{FF2B5EF4-FFF2-40B4-BE49-F238E27FC236}">
                <a16:creationId xmlns:a16="http://schemas.microsoft.com/office/drawing/2014/main" id="{AC5DA955-C24C-45E5-8F8A-F50CDBEED85C}"/>
              </a:ext>
            </a:extLst>
          </p:cNvPr>
          <p:cNvSpPr>
            <a:spLocks noGrp="1"/>
          </p:cNvSpPr>
          <p:nvPr>
            <p:ph type="body" sz="quarter" idx="24" hasCustomPrompt="1"/>
          </p:nvPr>
        </p:nvSpPr>
        <p:spPr>
          <a:xfrm>
            <a:off x="-859236" y="1484313"/>
            <a:ext cx="756000" cy="4824412"/>
          </a:xfrm>
          <a:solidFill>
            <a:srgbClr val="FFFFFF"/>
          </a:solidFill>
        </p:spPr>
        <p:txBody>
          <a:bodyPr anchor="ctr"/>
          <a:lstStyle>
            <a:lvl1pPr algn="ctr">
              <a:defRPr sz="1050" b="1"/>
            </a:lvl1pPr>
          </a:lstStyle>
          <a:p>
            <a:pPr lvl="0"/>
            <a:r>
              <a:rPr kumimoji="1" lang="ja-JP" altLang="en-US"/>
              <a:t>整列用ガイド</a:t>
            </a:r>
          </a:p>
        </p:txBody>
      </p:sp>
      <p:sp>
        <p:nvSpPr>
          <p:cNvPr id="17" name="テキスト プレースホルダー 7">
            <a:extLst>
              <a:ext uri="{FF2B5EF4-FFF2-40B4-BE49-F238E27FC236}">
                <a16:creationId xmlns:a16="http://schemas.microsoft.com/office/drawing/2014/main" id="{A47B0D36-5A17-404D-A73A-B9733AB74FFD}"/>
              </a:ext>
            </a:extLst>
          </p:cNvPr>
          <p:cNvSpPr>
            <a:spLocks noGrp="1"/>
          </p:cNvSpPr>
          <p:nvPr>
            <p:ph type="body" sz="quarter" idx="25" hasCustomPrompt="1"/>
          </p:nvPr>
        </p:nvSpPr>
        <p:spPr>
          <a:xfrm>
            <a:off x="-859236" y="1015999"/>
            <a:ext cx="756000" cy="468000"/>
          </a:xfrm>
          <a:solidFill>
            <a:srgbClr val="FFFFFF"/>
          </a:solidFill>
        </p:spPr>
        <p:txBody>
          <a:bodyPr anchor="ctr"/>
          <a:lstStyle>
            <a:lvl1pPr algn="ctr">
              <a:defRPr sz="1050" b="1"/>
            </a:lvl1pPr>
          </a:lstStyle>
          <a:p>
            <a:pPr lvl="0"/>
            <a:r>
              <a:rPr kumimoji="1" lang="ja-JP" altLang="en-US"/>
              <a:t>整列用ガイド</a:t>
            </a:r>
          </a:p>
        </p:txBody>
      </p:sp>
      <p:sp>
        <p:nvSpPr>
          <p:cNvPr id="18" name="テキスト プレースホルダー 7">
            <a:extLst>
              <a:ext uri="{FF2B5EF4-FFF2-40B4-BE49-F238E27FC236}">
                <a16:creationId xmlns:a16="http://schemas.microsoft.com/office/drawing/2014/main" id="{3AFC8B59-AB87-4AE4-AC94-F8FF3AD0957F}"/>
              </a:ext>
            </a:extLst>
          </p:cNvPr>
          <p:cNvSpPr>
            <a:spLocks noGrp="1"/>
          </p:cNvSpPr>
          <p:nvPr>
            <p:ph type="body" sz="quarter" idx="26" hasCustomPrompt="1"/>
          </p:nvPr>
        </p:nvSpPr>
        <p:spPr>
          <a:xfrm>
            <a:off x="-859236" y="478200"/>
            <a:ext cx="756000" cy="324000"/>
          </a:xfrm>
          <a:solidFill>
            <a:srgbClr val="FFFFFF"/>
          </a:solidFill>
        </p:spPr>
        <p:txBody>
          <a:bodyPr anchor="ctr"/>
          <a:lstStyle>
            <a:lvl1pPr algn="ctr">
              <a:defRPr sz="1050" b="1"/>
            </a:lvl1pPr>
          </a:lstStyle>
          <a:p>
            <a:pPr lvl="0"/>
            <a:r>
              <a:rPr kumimoji="1" lang="ja-JP" altLang="en-US"/>
              <a:t>整列用ガイド</a:t>
            </a:r>
          </a:p>
        </p:txBody>
      </p:sp>
      <p:sp>
        <p:nvSpPr>
          <p:cNvPr id="19" name="テキスト プレースホルダー 7">
            <a:extLst>
              <a:ext uri="{FF2B5EF4-FFF2-40B4-BE49-F238E27FC236}">
                <a16:creationId xmlns:a16="http://schemas.microsoft.com/office/drawing/2014/main" id="{1B1B76B4-56A7-4154-8B02-C63C2AF8DE7E}"/>
              </a:ext>
            </a:extLst>
          </p:cNvPr>
          <p:cNvSpPr>
            <a:spLocks noGrp="1"/>
          </p:cNvSpPr>
          <p:nvPr>
            <p:ph type="body" sz="quarter" idx="27" hasCustomPrompt="1"/>
          </p:nvPr>
        </p:nvSpPr>
        <p:spPr>
          <a:xfrm>
            <a:off x="-859236" y="152400"/>
            <a:ext cx="756000" cy="324000"/>
          </a:xfrm>
          <a:solidFill>
            <a:srgbClr val="FFFFFF"/>
          </a:solidFill>
        </p:spPr>
        <p:txBody>
          <a:bodyPr anchor="ctr"/>
          <a:lstStyle>
            <a:lvl1pPr algn="ctr">
              <a:defRPr sz="1050" b="1"/>
            </a:lvl1pPr>
          </a:lstStyle>
          <a:p>
            <a:pPr lvl="0"/>
            <a:r>
              <a:rPr kumimoji="1" lang="ja-JP" altLang="en-US"/>
              <a:t>整列用ガイド</a:t>
            </a:r>
          </a:p>
        </p:txBody>
      </p:sp>
      <p:sp>
        <p:nvSpPr>
          <p:cNvPr id="20" name="テキスト プレースホルダー 7">
            <a:extLst>
              <a:ext uri="{FF2B5EF4-FFF2-40B4-BE49-F238E27FC236}">
                <a16:creationId xmlns:a16="http://schemas.microsoft.com/office/drawing/2014/main" id="{BE7AB7C7-A4D1-4A6F-8C0F-D1DA4F491B8A}"/>
              </a:ext>
            </a:extLst>
          </p:cNvPr>
          <p:cNvSpPr>
            <a:spLocks noGrp="1"/>
          </p:cNvSpPr>
          <p:nvPr>
            <p:ph type="body" sz="quarter" idx="28" hasCustomPrompt="1"/>
          </p:nvPr>
        </p:nvSpPr>
        <p:spPr>
          <a:xfrm>
            <a:off x="-859236" y="6309650"/>
            <a:ext cx="756000" cy="288000"/>
          </a:xfrm>
          <a:solidFill>
            <a:srgbClr val="FFFFFF"/>
          </a:solidFill>
        </p:spPr>
        <p:txBody>
          <a:bodyPr anchor="ctr"/>
          <a:lstStyle>
            <a:lvl1pPr algn="ctr">
              <a:defRPr sz="1050" b="1"/>
            </a:lvl1pPr>
          </a:lstStyle>
          <a:p>
            <a:pPr lvl="0"/>
            <a:r>
              <a:rPr kumimoji="1" lang="ja-JP" altLang="en-US"/>
              <a:t>整列用ガイド</a:t>
            </a:r>
          </a:p>
        </p:txBody>
      </p:sp>
      <p:sp>
        <p:nvSpPr>
          <p:cNvPr id="21" name="テキスト プレースホルダー 7">
            <a:extLst>
              <a:ext uri="{FF2B5EF4-FFF2-40B4-BE49-F238E27FC236}">
                <a16:creationId xmlns:a16="http://schemas.microsoft.com/office/drawing/2014/main" id="{B627396C-6EDB-4D7A-A420-4E56F464BAD9}"/>
              </a:ext>
            </a:extLst>
          </p:cNvPr>
          <p:cNvSpPr>
            <a:spLocks noGrp="1"/>
          </p:cNvSpPr>
          <p:nvPr>
            <p:ph type="body" sz="quarter" idx="29" hasCustomPrompt="1"/>
          </p:nvPr>
        </p:nvSpPr>
        <p:spPr>
          <a:xfrm>
            <a:off x="416495" y="6939919"/>
            <a:ext cx="4356000" cy="288000"/>
          </a:xfrm>
          <a:solidFill>
            <a:srgbClr val="FFFFFF"/>
          </a:solidFill>
        </p:spPr>
        <p:txBody>
          <a:bodyPr anchor="ctr"/>
          <a:lstStyle>
            <a:lvl1pPr algn="ctr">
              <a:defRPr sz="1050" b="1"/>
            </a:lvl1pPr>
          </a:lstStyle>
          <a:p>
            <a:pPr lvl="0"/>
            <a:r>
              <a:rPr kumimoji="1" lang="ja-JP" altLang="en-US"/>
              <a:t>整列用ガイド</a:t>
            </a:r>
          </a:p>
        </p:txBody>
      </p:sp>
      <p:sp>
        <p:nvSpPr>
          <p:cNvPr id="22" name="テキスト プレースホルダー 7">
            <a:extLst>
              <a:ext uri="{FF2B5EF4-FFF2-40B4-BE49-F238E27FC236}">
                <a16:creationId xmlns:a16="http://schemas.microsoft.com/office/drawing/2014/main" id="{39E56081-F27F-4D55-A0A5-883160D80ACE}"/>
              </a:ext>
            </a:extLst>
          </p:cNvPr>
          <p:cNvSpPr>
            <a:spLocks noGrp="1"/>
          </p:cNvSpPr>
          <p:nvPr>
            <p:ph type="body" sz="quarter" idx="30" hasCustomPrompt="1"/>
          </p:nvPr>
        </p:nvSpPr>
        <p:spPr>
          <a:xfrm>
            <a:off x="5134075" y="6939919"/>
            <a:ext cx="4356000" cy="288000"/>
          </a:xfrm>
          <a:solidFill>
            <a:srgbClr val="FFFFFF"/>
          </a:solidFill>
        </p:spPr>
        <p:txBody>
          <a:bodyPr anchor="ctr"/>
          <a:lstStyle>
            <a:lvl1pPr algn="ctr">
              <a:defRPr sz="1050" b="1"/>
            </a:lvl1pPr>
          </a:lstStyle>
          <a:p>
            <a:pPr lvl="0"/>
            <a:r>
              <a:rPr kumimoji="1" lang="ja-JP" altLang="en-US"/>
              <a:t>整列用ガイド</a:t>
            </a:r>
          </a:p>
        </p:txBody>
      </p:sp>
    </p:spTree>
    <p:extLst>
      <p:ext uri="{BB962C8B-B14F-4D97-AF65-F5344CB8AC3E}">
        <p14:creationId xmlns:p14="http://schemas.microsoft.com/office/powerpoint/2010/main" val="16893630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基本版） 白紙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279668356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スライド番号プレースホルダー 3"/>
          <p:cNvSpPr>
            <a:spLocks noGrp="1"/>
          </p:cNvSpPr>
          <p:nvPr>
            <p:ph type="sldNum" sz="quarter" idx="11"/>
          </p:nvPr>
        </p:nvSpPr>
        <p:spPr bwMode="gray"/>
        <p:txBody>
          <a:bodyPr/>
          <a:lstStyle>
            <a:lvl1pPr>
              <a:defRPr>
                <a:latin typeface="+mn-lt"/>
                <a:ea typeface="+mn-ea"/>
                <a:cs typeface="+mn-cs"/>
                <a:sym typeface="+mn-lt"/>
              </a:defRPr>
            </a:lvl1pPr>
          </a:lstStyle>
          <a:p>
            <a:fld id="{AA5FCFE5-FE56-4EF1-80A8-07776887C2A1}" type="slidenum">
              <a:rPr lang="ja-JP" altLang="en-US" smtClean="0"/>
              <a:pPr/>
              <a:t>‹#›</a:t>
            </a:fld>
            <a:endParaRPr lang="ja-JP" altLang="en-US"/>
          </a:p>
        </p:txBody>
      </p:sp>
      <p:sp>
        <p:nvSpPr>
          <p:cNvPr id="6" name="テキスト プレースホルダー 5"/>
          <p:cNvSpPr>
            <a:spLocks noGrp="1"/>
          </p:cNvSpPr>
          <p:nvPr>
            <p:ph type="body" sz="quarter" idx="12"/>
          </p:nvPr>
        </p:nvSpPr>
        <p:spPr bwMode="gray">
          <a:xfrm>
            <a:off x="1893000" y="2340000"/>
            <a:ext cx="6120000" cy="2520000"/>
          </a:xfrm>
          <a:prstGeom prst="rect">
            <a:avLst/>
          </a:prstGeom>
        </p:spPr>
        <p:txBody>
          <a:bodyPr/>
          <a:lstStyle>
            <a:lvl1pPr>
              <a:defRPr>
                <a:latin typeface="+mn-lt"/>
                <a:ea typeface="+mn-ea"/>
                <a:cs typeface="+mn-cs"/>
                <a:sym typeface="+mn-lt"/>
              </a:defRPr>
            </a:lvl1pPr>
          </a:lstStyle>
          <a:p>
            <a:pPr lvl="0"/>
            <a:r>
              <a:rPr kumimoji="1" lang="ja-JP" altLang="en-US"/>
              <a:t>マスター テキストの書式設定</a:t>
            </a:r>
          </a:p>
        </p:txBody>
      </p:sp>
    </p:spTree>
    <p:extLst>
      <p:ext uri="{BB962C8B-B14F-4D97-AF65-F5344CB8AC3E}">
        <p14:creationId xmlns:p14="http://schemas.microsoft.com/office/powerpoint/2010/main" val="28940295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基本版）Accessible Blue_中表紙_A4">
    <p:bg>
      <p:bgPr>
        <a:solidFill>
          <a:schemeClr val="accent6"/>
        </a:solidFill>
        <a:effectLst/>
      </p:bgPr>
    </p:bg>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130283627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Text Placeholder 7"/>
          <p:cNvSpPr>
            <a:spLocks noGrp="1"/>
          </p:cNvSpPr>
          <p:nvPr>
            <p:ph type="body" sz="quarter" idx="10" hasCustomPrompt="1"/>
          </p:nvPr>
        </p:nvSpPr>
        <p:spPr bwMode="gray">
          <a:xfrm>
            <a:off x="1029599" y="2232000"/>
            <a:ext cx="5184000" cy="432000"/>
          </a:xfrm>
          <a:prstGeom prst="rect">
            <a:avLst/>
          </a:prstGeom>
          <a:noFill/>
        </p:spPr>
        <p:txBody>
          <a:bodyPr wrap="square" lIns="0" rIns="0" anchor="t" anchorCtr="0">
            <a:noAutofit/>
          </a:bodyPr>
          <a:lstStyle>
            <a:lvl1pPr marL="0" indent="0" algn="l">
              <a:lnSpc>
                <a:spcPct val="100000"/>
              </a:lnSpc>
              <a:spcBef>
                <a:spcPts val="0"/>
              </a:spcBef>
              <a:buNone/>
              <a:defRPr sz="2800" b="1" baseline="0">
                <a:solidFill>
                  <a:schemeClr val="tx1"/>
                </a:solidFill>
                <a:latin typeface="Yu Gothic UI" panose="020B0500000000000000" pitchFamily="50" charset="-128"/>
                <a:ea typeface="+mj-ea"/>
                <a:cs typeface="+mn-cs"/>
                <a:sym typeface="+mn-lt"/>
              </a:defRPr>
            </a:lvl1pPr>
          </a:lstStyle>
          <a:p>
            <a:pPr lvl="0"/>
            <a:r>
              <a:rPr lang="ja-JP" altLang="en-US"/>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latin typeface="Yu Gothic UI" panose="020B0500000000000000" pitchFamily="50" charset="-128"/>
                <a:ea typeface="+mn-ea"/>
                <a:cs typeface="+mn-cs"/>
                <a:sym typeface="+mn-lt"/>
              </a:defRPr>
            </a:lvl1pPr>
          </a:lstStyle>
          <a:p>
            <a:fld id="{AA5FCFE5-FE56-4EF1-80A8-07776887C2A1}" type="slidenum">
              <a:rPr lang="ja-JP" altLang="en-US" smtClean="0"/>
              <a:pPr/>
              <a:t>‹#›</a:t>
            </a:fld>
            <a:endParaRPr lang="ja-JP" altLang="en-US"/>
          </a:p>
        </p:txBody>
      </p:sp>
    </p:spTree>
    <p:extLst>
      <p:ext uri="{BB962C8B-B14F-4D97-AF65-F5344CB8AC3E}">
        <p14:creationId xmlns:p14="http://schemas.microsoft.com/office/powerpoint/2010/main" val="2825282807"/>
      </p:ext>
    </p:extLst>
  </p:cSld>
  <p:clrMapOvr>
    <a:overrideClrMapping bg1="dk1" tx1="lt1" bg2="dk2" tx2="lt2" accent1="accent1" accent2="accent2" accent3="accent3" accent4="accent4" accent5="accent5" accent6="accent6" hlink="hlink" folHlink="folHlink"/>
  </p:clrMapOvr>
  <p:hf hdr="0"/>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ags" Target="../tags/tag2.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6"/>
            </p:custDataLst>
            <p:extLst>
              <p:ext uri="{D42A27DB-BD31-4B8C-83A1-F6EECF244321}">
                <p14:modId xmlns:p14="http://schemas.microsoft.com/office/powerpoint/2010/main" val="75819799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7" imgW="563" imgH="564" progId="TCLayout.ActiveDocument.1">
                  <p:embed/>
                </p:oleObj>
              </mc:Choice>
              <mc:Fallback>
                <p:oleObj name="think-cell スライド" r:id="rId7" imgW="563" imgH="564" progId="TCLayout.ActiveDocument.1">
                  <p:embed/>
                  <p:pic>
                    <p:nvPicPr>
                      <p:cNvPr id="4" name="オブジェクト 3" hidden="1"/>
                      <p:cNvPicPr/>
                      <p:nvPr/>
                    </p:nvPicPr>
                    <p:blipFill>
                      <a:blip r:embed="rId8"/>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bwMode="gray">
          <a:xfrm>
            <a:off x="417000" y="180000"/>
            <a:ext cx="9072000" cy="615600"/>
          </a:xfrm>
          <a:prstGeom prst="rect">
            <a:avLst/>
          </a:prstGeom>
        </p:spPr>
        <p:txBody>
          <a:bodyPr vert="horz" lIns="0" tIns="0" rIns="0" bIns="0" rtlCol="0" anchor="b" anchorCtr="0">
            <a:noAutofit/>
          </a:bodyPr>
          <a:lstStyle/>
          <a:p>
            <a:r>
              <a:rPr lang="ja-JP" altLang="en-US" noProof="0"/>
              <a:t>キーメッセージを入力（本スライドで一番伝えたいこと＜名詞止め・体言止め不可＞）</a:t>
            </a:r>
            <a:endParaRPr lang="en-US" noProof="0"/>
          </a:p>
        </p:txBody>
      </p:sp>
      <p:sp>
        <p:nvSpPr>
          <p:cNvPr id="9" name="スライド番号プレースホルダ 9"/>
          <p:cNvSpPr>
            <a:spLocks noGrp="1"/>
          </p:cNvSpPr>
          <p:nvPr>
            <p:ph type="sldNum" sz="quarter" idx="4"/>
          </p:nvPr>
        </p:nvSpPr>
        <p:spPr bwMode="gray">
          <a:xfrm>
            <a:off x="417600" y="6588000"/>
            <a:ext cx="180000" cy="169200"/>
          </a:xfrm>
          <a:prstGeom prst="rect">
            <a:avLst/>
          </a:prstGeom>
        </p:spPr>
        <p:txBody>
          <a:bodyPr vert="horz" wrap="none" lIns="0" tIns="0" rIns="0" bIns="0" rtlCol="0" anchor="b" anchorCtr="0"/>
          <a:lstStyle>
            <a:lvl1pPr algn="r">
              <a:defRPr sz="900">
                <a:solidFill>
                  <a:schemeClr val="tx1"/>
                </a:solidFill>
                <a:latin typeface="+mn-lt"/>
                <a:ea typeface="+mn-ea"/>
                <a:cs typeface="+mn-cs"/>
                <a:sym typeface="+mn-lt"/>
              </a:defRPr>
            </a:lvl1pPr>
          </a:lstStyle>
          <a:p>
            <a:pPr fontAlgn="auto">
              <a:spcBef>
                <a:spcPts val="0"/>
              </a:spcBef>
              <a:spcAft>
                <a:spcPts val="0"/>
              </a:spcAft>
            </a:pPr>
            <a:fld id="{AA5FCFE5-FE56-4EF1-80A8-07776887C2A1}" type="slidenum">
              <a:rPr kumimoji="1" lang="ja-JP" altLang="en-US" smtClean="0"/>
              <a:pPr fontAlgn="auto">
                <a:spcBef>
                  <a:spcPts val="0"/>
                </a:spcBef>
                <a:spcAft>
                  <a:spcPts val="0"/>
                </a:spcAft>
              </a:pPr>
              <a:t>‹#›</a:t>
            </a:fld>
            <a:endParaRPr kumimoji="1" lang="ja-JP" altLang="en-US"/>
          </a:p>
        </p:txBody>
      </p:sp>
      <p:sp>
        <p:nvSpPr>
          <p:cNvPr id="3" name="テキスト プレースホルダー 2"/>
          <p:cNvSpPr>
            <a:spLocks noGrp="1"/>
          </p:cNvSpPr>
          <p:nvPr>
            <p:ph type="body" idx="1"/>
          </p:nvPr>
        </p:nvSpPr>
        <p:spPr bwMode="gray">
          <a:xfrm>
            <a:off x="416999" y="1476000"/>
            <a:ext cx="9073075" cy="4824000"/>
          </a:xfrm>
          <a:prstGeom prst="rect">
            <a:avLst/>
          </a:prstGeom>
        </p:spPr>
        <p:txBody>
          <a:bodyPr vert="horz" lIns="0" tIns="0" rIns="0" bIns="0" rtlCol="0">
            <a:noAutofit/>
          </a:bodyPr>
          <a:lstStyle/>
          <a:p>
            <a:pPr lvl="0"/>
            <a:r>
              <a:rPr kumimoji="1" lang="ja-JP" altLang="en-US"/>
              <a:t>マスター テキストの書式設定</a:t>
            </a:r>
            <a:endParaRPr kumimoji="1" lang="en-US" altLang="ja-JP"/>
          </a:p>
          <a:p>
            <a:pPr lvl="1"/>
            <a:r>
              <a:rPr kumimoji="1" lang="ja-JP" altLang="en-US"/>
              <a:t>第 </a:t>
            </a:r>
            <a:r>
              <a:rPr kumimoji="1" lang="en-US" altLang="ja-JP"/>
              <a:t>1 </a:t>
            </a:r>
            <a:r>
              <a:rPr kumimoji="1" lang="ja-JP" altLang="en-US"/>
              <a:t>レベル</a:t>
            </a:r>
            <a:endParaRPr kumimoji="1" lang="en-US" altLang="ja-JP"/>
          </a:p>
          <a:p>
            <a:pPr lvl="2"/>
            <a:r>
              <a:rPr kumimoji="1" lang="ja-JP" altLang="en-US"/>
              <a:t>第 </a:t>
            </a:r>
            <a:r>
              <a:rPr kumimoji="1" lang="en-US" altLang="ja-JP"/>
              <a:t>2 </a:t>
            </a:r>
            <a:r>
              <a:rPr kumimoji="1" lang="ja-JP" altLang="en-US"/>
              <a:t>レベル</a:t>
            </a:r>
            <a:endParaRPr kumimoji="1" lang="en-US" altLang="ja-JP"/>
          </a:p>
          <a:p>
            <a:pPr lvl="3"/>
            <a:r>
              <a:rPr kumimoji="1" lang="ja-JP" altLang="en-US"/>
              <a:t>第 </a:t>
            </a:r>
            <a:r>
              <a:rPr kumimoji="1" lang="en-US" altLang="ja-JP"/>
              <a:t>3 </a:t>
            </a:r>
            <a:r>
              <a:rPr kumimoji="1" lang="ja-JP" altLang="en-US"/>
              <a:t>レベル</a:t>
            </a:r>
            <a:endParaRPr kumimoji="1" lang="en-US" altLang="ja-JP"/>
          </a:p>
        </p:txBody>
      </p:sp>
    </p:spTree>
    <p:extLst>
      <p:ext uri="{BB962C8B-B14F-4D97-AF65-F5344CB8AC3E}">
        <p14:creationId xmlns:p14="http://schemas.microsoft.com/office/powerpoint/2010/main" val="1977651121"/>
      </p:ext>
    </p:extLst>
  </p:cSld>
  <p:clrMap bg1="lt1" tx1="dk1" bg2="lt2" tx2="dk2" accent1="accent1" accent2="accent2" accent3="accent3" accent4="accent4" accent5="accent5" accent6="accent6" hlink="hlink" folHlink="folHlink"/>
  <p:sldLayoutIdLst>
    <p:sldLayoutId id="2147483944" r:id="rId1"/>
    <p:sldLayoutId id="2147483936" r:id="rId2"/>
    <p:sldLayoutId id="2147483912" r:id="rId3"/>
    <p:sldLayoutId id="2147483952" r:id="rId4"/>
  </p:sldLayoutIdLst>
  <p:hf hdr="0" ftr="0" dt="0"/>
  <p:txStyles>
    <p:title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p:titleStyle>
    <p:bodyStyle>
      <a:lvl1pPr marL="0" marR="0" indent="0" algn="l" defTabSz="990564" rtl="0" eaLnBrk="1" fontAlgn="auto" latinLnBrk="0" hangingPunct="1">
        <a:lnSpc>
          <a:spcPct val="110000"/>
        </a:lnSpc>
        <a:spcBef>
          <a:spcPts val="600"/>
        </a:spcBef>
        <a:spcAft>
          <a:spcPts val="0"/>
        </a:spcAft>
        <a:buClrTx/>
        <a:buSzPct val="100000"/>
        <a:buFont typeface="Arial" panose="020B0604020202020204" pitchFamily="34" charset="0"/>
        <a:buNone/>
        <a:tabLst/>
        <a:defRPr kumimoji="1" sz="1200" b="0" kern="1200">
          <a:solidFill>
            <a:schemeClr val="tx1"/>
          </a:solidFill>
          <a:latin typeface="+mn-lt"/>
          <a:ea typeface="+mn-ea"/>
          <a:cs typeface="+mn-cs"/>
          <a:sym typeface="+mn-lt"/>
        </a:defRPr>
      </a:lvl1pPr>
      <a:lvl2pPr marL="18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n"/>
        <a:tabLst/>
        <a:defRPr kumimoji="1" lang="en-US" sz="1200" b="0" kern="1200" dirty="0" smtClean="0">
          <a:solidFill>
            <a:schemeClr val="tx1"/>
          </a:solidFill>
          <a:latin typeface="+mn-lt"/>
          <a:ea typeface="+mn-ea"/>
          <a:cs typeface="+mn-cs"/>
          <a:sym typeface="+mn-lt"/>
        </a:defRPr>
      </a:lvl2pPr>
      <a:lvl3pPr marL="36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Ø"/>
        <a:tabLst/>
        <a:defRPr kumimoji="1" lang="en-US" sz="1200" b="0" kern="1200" dirty="0" smtClean="0">
          <a:solidFill>
            <a:schemeClr val="tx1"/>
          </a:solidFill>
          <a:latin typeface="+mn-lt"/>
          <a:ea typeface="+mn-ea"/>
          <a:cs typeface="+mn-cs"/>
          <a:sym typeface="+mn-lt"/>
        </a:defRPr>
      </a:lvl3pPr>
      <a:lvl4pPr marL="504000" marR="0" indent="-144000" algn="l" defTabSz="990564" rtl="0" eaLnBrk="1" fontAlgn="auto" latinLnBrk="0" hangingPunct="1">
        <a:lnSpc>
          <a:spcPct val="110000"/>
        </a:lnSpc>
        <a:spcBef>
          <a:spcPts val="600"/>
        </a:spcBef>
        <a:spcAft>
          <a:spcPts val="0"/>
        </a:spcAft>
        <a:buClrTx/>
        <a:buSzPct val="100000"/>
        <a:buFont typeface="Arial" panose="020B0604020202020204" pitchFamily="34" charset="0"/>
        <a:buChar char="•"/>
        <a:tabLst/>
        <a:defRPr kumimoji="1" lang="en-US" sz="1200" b="0" kern="1200" baseline="0" dirty="0" smtClean="0">
          <a:solidFill>
            <a:schemeClr val="tx1"/>
          </a:solidFill>
          <a:latin typeface="+mn-lt"/>
          <a:ea typeface="+mn-ea"/>
          <a:cs typeface="+mn-cs"/>
          <a:sym typeface="+mn-lt"/>
        </a:defRPr>
      </a:lvl4pPr>
      <a:lvl5pPr marL="684000" indent="-180000" algn="l" defTabSz="865024" rtl="0" eaLnBrk="1" latinLnBrk="0" hangingPunct="1">
        <a:lnSpc>
          <a:spcPct val="110000"/>
        </a:lnSpc>
        <a:spcBef>
          <a:spcPts val="600"/>
        </a:spcBef>
        <a:spcAft>
          <a:spcPts val="0"/>
        </a:spcAft>
        <a:buClrTx/>
        <a:buSzPct val="100000"/>
        <a:buFont typeface="Verdana" panose="020B0604030504040204" pitchFamily="34" charset="0"/>
        <a:buChar char="−"/>
        <a:tabLst/>
        <a:defRPr kumimoji="1" lang="en-US" sz="1200" kern="1200" baseline="0" dirty="0" smtClean="0">
          <a:solidFill>
            <a:schemeClr val="tx1"/>
          </a:solidFill>
          <a:latin typeface="+mn-lt"/>
          <a:ea typeface="+mn-ea"/>
          <a:cs typeface="+mn-cs"/>
        </a:defRPr>
      </a:lvl5pPr>
      <a:lvl6pPr marL="864000" indent="-180000" algn="l" defTabSz="990564" rtl="0" eaLnBrk="1" latinLnBrk="0" hangingPunct="1">
        <a:lnSpc>
          <a:spcPct val="110000"/>
        </a:lnSpc>
        <a:spcBef>
          <a:spcPts val="600"/>
        </a:spcBef>
        <a:spcAft>
          <a:spcPts val="0"/>
        </a:spcAft>
        <a:buFont typeface="Wingdings" panose="05000000000000000000" pitchFamily="2" charset="2"/>
        <a:buChar char="ü"/>
        <a:defRPr kumimoji="1" sz="12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3120">
          <p15:clr>
            <a:srgbClr val="A4A3A4"/>
          </p15:clr>
        </p15:guide>
        <p15:guide id="1" orient="horz" pos="96">
          <p15:clr>
            <a:srgbClr val="A4A3A4"/>
          </p15:clr>
        </p15:guide>
        <p15:guide id="2" pos="3007">
          <p15:clr>
            <a:srgbClr val="A4A3A4"/>
          </p15:clr>
        </p15:guide>
        <p15:guide id="3" pos="3233">
          <p15:clr>
            <a:srgbClr val="A4A3A4"/>
          </p15:clr>
        </p15:guide>
        <p15:guide id="4" pos="5978">
          <p15:clr>
            <a:srgbClr val="A4A3A4"/>
          </p15:clr>
        </p15:guide>
        <p15:guide id="5" pos="262">
          <p15:clr>
            <a:srgbClr val="A4A3A4"/>
          </p15:clr>
        </p15:guide>
        <p15:guide id="6" orient="horz" pos="504">
          <p15:clr>
            <a:srgbClr val="A4A3A4"/>
          </p15:clr>
        </p15:guide>
        <p15:guide id="7" orient="horz" pos="640">
          <p15:clr>
            <a:srgbClr val="A4A3A4"/>
          </p15:clr>
        </p15:guide>
        <p15:guide id="8" orient="horz" pos="935">
          <p15:clr>
            <a:srgbClr val="A4A3A4"/>
          </p15:clr>
        </p15:guide>
        <p15:guide id="9" orient="horz" pos="3974">
          <p15:clr>
            <a:srgbClr val="A4A3A4"/>
          </p15:clr>
        </p15:guide>
        <p15:guide id="10" orient="horz" pos="4156">
          <p15:clr>
            <a:srgbClr val="A4A3A4"/>
          </p15:clr>
        </p15:guide>
        <p15:guide id="11" orient="horz" pos="4269">
          <p15:clr>
            <a:srgbClr val="A4A3A4"/>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dspace.jaist.ac.jp/dspace/bitstream/10119/19123/1/kouen38_209.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7094A7D3-C36C-9B8D-3FEF-AEAE230DB79D}"/>
              </a:ext>
            </a:extLst>
          </p:cNvPr>
          <p:cNvSpPr>
            <a:spLocks noGrp="1"/>
          </p:cNvSpPr>
          <p:nvPr>
            <p:ph type="body" sz="quarter" idx="10"/>
          </p:nvPr>
        </p:nvSpPr>
        <p:spPr>
          <a:xfrm>
            <a:off x="1029599" y="2232000"/>
            <a:ext cx="7200000" cy="432000"/>
          </a:xfrm>
        </p:spPr>
        <p:txBody>
          <a:bodyPr/>
          <a:lstStyle/>
          <a:p>
            <a:r>
              <a:rPr kumimoji="1" lang="ja-JP" altLang="en-US"/>
              <a:t>申請</a:t>
            </a:r>
            <a:r>
              <a:rPr lang="ja-JP" altLang="en-US"/>
              <a:t>事業企画書フォーマット</a:t>
            </a:r>
            <a:endParaRPr lang="en-US" altLang="ja-JP"/>
          </a:p>
          <a:p>
            <a:pPr marL="625475" indent="-457200">
              <a:buFont typeface="Wingdings" panose="05000000000000000000" pitchFamily="2" charset="2"/>
              <a:buChar char="ü"/>
            </a:pPr>
            <a:r>
              <a:rPr kumimoji="1" lang="ja-JP" altLang="en-US" sz="2400"/>
              <a:t>申請事業</a:t>
            </a:r>
            <a:endParaRPr kumimoji="1" lang="en-US" altLang="ja-JP" sz="2400"/>
          </a:p>
          <a:p>
            <a:pPr marL="625475" indent="-457200">
              <a:buFont typeface="Wingdings" panose="05000000000000000000" pitchFamily="2" charset="2"/>
              <a:buChar char="ü"/>
            </a:pPr>
            <a:r>
              <a:rPr kumimoji="1" lang="ja-JP" altLang="en-US" sz="2400">
                <a:solidFill>
                  <a:schemeClr val="tx2">
                    <a:lumMod val="90000"/>
                  </a:schemeClr>
                </a:solidFill>
              </a:rPr>
              <a:t>基本情報</a:t>
            </a:r>
            <a:endParaRPr kumimoji="1" lang="en-US" altLang="ja-JP" sz="2400">
              <a:solidFill>
                <a:schemeClr val="tx2">
                  <a:lumMod val="90000"/>
                </a:schemeClr>
              </a:solidFill>
            </a:endParaRPr>
          </a:p>
        </p:txBody>
      </p:sp>
    </p:spTree>
    <p:extLst>
      <p:ext uri="{BB962C8B-B14F-4D97-AF65-F5344CB8AC3E}">
        <p14:creationId xmlns:p14="http://schemas.microsoft.com/office/powerpoint/2010/main" val="29873157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1">
            <a:extLst>
              <a:ext uri="{FF2B5EF4-FFF2-40B4-BE49-F238E27FC236}">
                <a16:creationId xmlns:a16="http://schemas.microsoft.com/office/drawing/2014/main" id="{21AAD7B7-F2CE-3140-4BD5-B870CD92438B}"/>
              </a:ext>
            </a:extLst>
          </p:cNvPr>
          <p:cNvSpPr>
            <a:spLocks noGrp="1"/>
          </p:cNvSpPr>
          <p:nvPr>
            <p:ph type="title"/>
          </p:nvPr>
        </p:nvSpPr>
        <p:spPr>
          <a:xfrm>
            <a:off x="415925" y="152399"/>
            <a:ext cx="6812190" cy="647701"/>
          </a:xfrm>
        </p:spPr>
        <p:txBody>
          <a:bodyPr vert="horz">
            <a:normAutofit/>
          </a:bodyPr>
          <a:lstStyle/>
          <a:p>
            <a:r>
              <a:rPr lang="en-US" altLang="ja-JP" dirty="0"/>
              <a:t>【</a:t>
            </a:r>
            <a:r>
              <a:rPr lang="ja-JP" altLang="en-US" dirty="0"/>
              <a:t>４．事業計画</a:t>
            </a:r>
            <a:r>
              <a:rPr lang="en-US" altLang="ja-JP" dirty="0"/>
              <a:t>】</a:t>
            </a:r>
            <a:br>
              <a:rPr lang="en-US" altLang="ja-JP" dirty="0"/>
            </a:br>
            <a:r>
              <a:rPr lang="en-US" altLang="ja-JP" dirty="0"/>
              <a:t>【</a:t>
            </a:r>
            <a:r>
              <a:rPr lang="ja-JP" altLang="en-US" dirty="0"/>
              <a:t>実施体制</a:t>
            </a:r>
            <a:r>
              <a:rPr lang="en-US" altLang="ja-JP" dirty="0"/>
              <a:t>】</a:t>
            </a:r>
            <a:endParaRPr kumimoji="1" lang="ja-JP" altLang="en-US" dirty="0"/>
          </a:p>
        </p:txBody>
      </p:sp>
      <p:sp>
        <p:nvSpPr>
          <p:cNvPr id="14" name="タイトル 1">
            <a:extLst>
              <a:ext uri="{FF2B5EF4-FFF2-40B4-BE49-F238E27FC236}">
                <a16:creationId xmlns:a16="http://schemas.microsoft.com/office/drawing/2014/main" id="{7F734C1C-6875-CA6C-E168-328F72D42F12}"/>
              </a:ext>
            </a:extLst>
          </p:cNvPr>
          <p:cNvSpPr txBox="1">
            <a:spLocks/>
          </p:cNvSpPr>
          <p:nvPr/>
        </p:nvSpPr>
        <p:spPr bwMode="gray">
          <a:xfrm>
            <a:off x="415924" y="1016000"/>
            <a:ext cx="9074151" cy="455613"/>
          </a:xfrm>
          <a:prstGeom prst="rect">
            <a:avLst/>
          </a:prstGeom>
        </p:spPr>
        <p:txBody>
          <a:bodyPr vert="horz" lIns="0" tIns="0" rIns="0" bIns="0" rtlCol="0" anchor="ctr" anchorCtr="0">
            <a:normAutofit/>
          </a:bodyPr>
          <a:lst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a:lstStyle>
          <a:p>
            <a:pPr fontAlgn="auto">
              <a:spcAft>
                <a:spcPts val="0"/>
              </a:spcAft>
            </a:pPr>
            <a:r>
              <a:rPr lang="en-US" altLang="ja-JP" dirty="0"/>
              <a:t>(</a:t>
            </a:r>
            <a:r>
              <a:rPr lang="ja-JP" altLang="en-US" dirty="0"/>
              <a:t>本ページでの貴社の主張や伝えたいポイントを簡潔に記述してください</a:t>
            </a:r>
            <a:r>
              <a:rPr lang="en-US" altLang="ja-JP" dirty="0"/>
              <a:t>)</a:t>
            </a:r>
            <a:endParaRPr lang="ja-JP" altLang="en-US" b="0" dirty="0"/>
          </a:p>
        </p:txBody>
      </p:sp>
      <p:cxnSp>
        <p:nvCxnSpPr>
          <p:cNvPr id="2" name="直線矢印コネクタ 1">
            <a:extLst>
              <a:ext uri="{FF2B5EF4-FFF2-40B4-BE49-F238E27FC236}">
                <a16:creationId xmlns:a16="http://schemas.microsoft.com/office/drawing/2014/main" id="{50AE83EE-7C36-F775-33C8-69A8BE5EDDF8}"/>
              </a:ext>
            </a:extLst>
          </p:cNvPr>
          <p:cNvCxnSpPr>
            <a:cxnSpLocks/>
          </p:cNvCxnSpPr>
          <p:nvPr/>
        </p:nvCxnSpPr>
        <p:spPr bwMode="gray">
          <a:xfrm>
            <a:off x="4722853" y="2334112"/>
            <a:ext cx="450000" cy="0"/>
          </a:xfrm>
          <a:prstGeom prst="straightConnector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 name="グループ化 2">
            <a:extLst>
              <a:ext uri="{FF2B5EF4-FFF2-40B4-BE49-F238E27FC236}">
                <a16:creationId xmlns:a16="http://schemas.microsoft.com/office/drawing/2014/main" id="{9E27DD8A-18D5-1F61-1301-0604F0C343D0}"/>
              </a:ext>
            </a:extLst>
          </p:cNvPr>
          <p:cNvGrpSpPr/>
          <p:nvPr/>
        </p:nvGrpSpPr>
        <p:grpSpPr>
          <a:xfrm>
            <a:off x="418850" y="1585359"/>
            <a:ext cx="4320000" cy="251722"/>
            <a:chOff x="710516" y="2420931"/>
            <a:chExt cx="4356000" cy="251722"/>
          </a:xfrm>
        </p:grpSpPr>
        <p:sp>
          <p:nvSpPr>
            <p:cNvPr id="4" name="テキスト ボックス 3">
              <a:extLst>
                <a:ext uri="{FF2B5EF4-FFF2-40B4-BE49-F238E27FC236}">
                  <a16:creationId xmlns:a16="http://schemas.microsoft.com/office/drawing/2014/main" id="{6E8164E6-C7D7-5402-C528-0323CEE0F1F5}"/>
                </a:ext>
              </a:extLst>
            </p:cNvPr>
            <p:cNvSpPr txBox="1"/>
            <p:nvPr/>
          </p:nvSpPr>
          <p:spPr bwMode="gray">
            <a:xfrm>
              <a:off x="710516" y="2420931"/>
              <a:ext cx="4356000" cy="215444"/>
            </a:xfrm>
            <a:prstGeom prst="rect">
              <a:avLst/>
            </a:prstGeom>
            <a:noFill/>
          </p:spPr>
          <p:txBody>
            <a:bodyPr wrap="square" lIns="0" tIns="0" rIns="0" bIns="0" rtlCol="0" anchor="ctr">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prstClr val="black"/>
                  </a:solidFill>
                  <a:latin typeface="+mn-lt"/>
                  <a:cs typeface="+mn-cs"/>
                </a:rPr>
                <a:t>代表企業（構成企業）</a:t>
              </a:r>
              <a:endParaRPr kumimoji="1" lang="ja-JP" altLang="en-US" sz="1400" b="1" i="0" u="none" strike="noStrike" kern="1200" cap="none" spc="0" normalizeH="0" baseline="0" noProof="0">
                <a:ln>
                  <a:noFill/>
                </a:ln>
                <a:solidFill>
                  <a:prstClr val="black"/>
                </a:solidFill>
                <a:effectLst/>
                <a:uLnTx/>
                <a:uFillTx/>
                <a:latin typeface="+mn-lt"/>
                <a:ea typeface="+mn-ea"/>
                <a:cs typeface="+mn-cs"/>
              </a:endParaRPr>
            </a:p>
          </p:txBody>
        </p:sp>
        <p:cxnSp>
          <p:nvCxnSpPr>
            <p:cNvPr id="5" name="直線矢印コネクタ 4">
              <a:extLst>
                <a:ext uri="{FF2B5EF4-FFF2-40B4-BE49-F238E27FC236}">
                  <a16:creationId xmlns:a16="http://schemas.microsoft.com/office/drawing/2014/main" id="{0C5D50CA-E0CD-9922-6C91-1D4A03DF8778}"/>
                </a:ext>
              </a:extLst>
            </p:cNvPr>
            <p:cNvCxnSpPr>
              <a:cxnSpLocks/>
            </p:cNvCxnSpPr>
            <p:nvPr/>
          </p:nvCxnSpPr>
          <p:spPr bwMode="gray">
            <a:xfrm>
              <a:off x="710516" y="2672653"/>
              <a:ext cx="4356000" cy="0"/>
            </a:xfrm>
            <a:prstGeom prst="straightConnector1">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grpSp>
      <p:grpSp>
        <p:nvGrpSpPr>
          <p:cNvPr id="6" name="グループ化 5">
            <a:extLst>
              <a:ext uri="{FF2B5EF4-FFF2-40B4-BE49-F238E27FC236}">
                <a16:creationId xmlns:a16="http://schemas.microsoft.com/office/drawing/2014/main" id="{46465724-2F0C-19A6-C184-C032CA4F68E6}"/>
              </a:ext>
            </a:extLst>
          </p:cNvPr>
          <p:cNvGrpSpPr/>
          <p:nvPr/>
        </p:nvGrpSpPr>
        <p:grpSpPr>
          <a:xfrm>
            <a:off x="5170629" y="1585359"/>
            <a:ext cx="4320000" cy="251722"/>
            <a:chOff x="710516" y="2420931"/>
            <a:chExt cx="4356000" cy="251722"/>
          </a:xfrm>
        </p:grpSpPr>
        <p:sp>
          <p:nvSpPr>
            <p:cNvPr id="7" name="テキスト ボックス 6">
              <a:extLst>
                <a:ext uri="{FF2B5EF4-FFF2-40B4-BE49-F238E27FC236}">
                  <a16:creationId xmlns:a16="http://schemas.microsoft.com/office/drawing/2014/main" id="{A42E9FCE-2094-4098-3BE7-628A212AEAF8}"/>
                </a:ext>
              </a:extLst>
            </p:cNvPr>
            <p:cNvSpPr txBox="1"/>
            <p:nvPr/>
          </p:nvSpPr>
          <p:spPr bwMode="gray">
            <a:xfrm>
              <a:off x="710516" y="2420931"/>
              <a:ext cx="4356000" cy="215444"/>
            </a:xfrm>
            <a:prstGeom prst="rect">
              <a:avLst/>
            </a:prstGeom>
            <a:noFill/>
          </p:spPr>
          <p:txBody>
            <a:bodyPr wrap="square" lIns="0" tIns="0" rIns="0" bIns="0" rtlCol="0" anchor="ctr">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i="0" u="none" strike="noStrike" kern="1200" cap="none" spc="0" normalizeH="0" baseline="0" noProof="0">
                  <a:ln>
                    <a:noFill/>
                  </a:ln>
                  <a:solidFill>
                    <a:prstClr val="black"/>
                  </a:solidFill>
                  <a:effectLst/>
                  <a:uLnTx/>
                  <a:uFillTx/>
                  <a:latin typeface="+mn-lt"/>
                  <a:ea typeface="+mn-ea"/>
                  <a:cs typeface="+mn-cs"/>
                </a:rPr>
                <a:t>構成企業・協力企業</a:t>
              </a:r>
            </a:p>
          </p:txBody>
        </p:sp>
        <p:cxnSp>
          <p:nvCxnSpPr>
            <p:cNvPr id="8" name="直線矢印コネクタ 7">
              <a:extLst>
                <a:ext uri="{FF2B5EF4-FFF2-40B4-BE49-F238E27FC236}">
                  <a16:creationId xmlns:a16="http://schemas.microsoft.com/office/drawing/2014/main" id="{D910AB50-CEDC-FC5E-0B17-DF356710A67C}"/>
                </a:ext>
              </a:extLst>
            </p:cNvPr>
            <p:cNvCxnSpPr>
              <a:cxnSpLocks/>
            </p:cNvCxnSpPr>
            <p:nvPr/>
          </p:nvCxnSpPr>
          <p:spPr bwMode="gray">
            <a:xfrm>
              <a:off x="710516" y="2672653"/>
              <a:ext cx="4356000" cy="0"/>
            </a:xfrm>
            <a:prstGeom prst="straightConnector1">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grpSp>
      <p:graphicFrame>
        <p:nvGraphicFramePr>
          <p:cNvPr id="9" name="表 8">
            <a:extLst>
              <a:ext uri="{FF2B5EF4-FFF2-40B4-BE49-F238E27FC236}">
                <a16:creationId xmlns:a16="http://schemas.microsoft.com/office/drawing/2014/main" id="{079872CF-0BC7-9ABD-307B-BE5D2C514174}"/>
              </a:ext>
            </a:extLst>
          </p:cNvPr>
          <p:cNvGraphicFramePr>
            <a:graphicFrameLocks noGrp="1"/>
          </p:cNvGraphicFramePr>
          <p:nvPr/>
        </p:nvGraphicFramePr>
        <p:xfrm>
          <a:off x="418850" y="2038739"/>
          <a:ext cx="4320000" cy="2484000"/>
        </p:xfrm>
        <a:graphic>
          <a:graphicData uri="http://schemas.openxmlformats.org/drawingml/2006/table">
            <a:tbl>
              <a:tblPr firstRow="1" bandRow="1">
                <a:tableStyleId>{5940675A-B579-460E-94D1-54222C63F5DA}</a:tableStyleId>
              </a:tblPr>
              <a:tblGrid>
                <a:gridCol w="1440000">
                  <a:extLst>
                    <a:ext uri="{9D8B030D-6E8A-4147-A177-3AD203B41FA5}">
                      <a16:colId xmlns:a16="http://schemas.microsoft.com/office/drawing/2014/main" val="2993544652"/>
                    </a:ext>
                  </a:extLst>
                </a:gridCol>
                <a:gridCol w="2880000">
                  <a:extLst>
                    <a:ext uri="{9D8B030D-6E8A-4147-A177-3AD203B41FA5}">
                      <a16:colId xmlns:a16="http://schemas.microsoft.com/office/drawing/2014/main" val="896301816"/>
                    </a:ext>
                  </a:extLst>
                </a:gridCol>
              </a:tblGrid>
              <a:tr h="540000">
                <a:tc gridSpan="2">
                  <a:txBody>
                    <a:bodyPr/>
                    <a:lstStyle/>
                    <a:p>
                      <a:pPr algn="l"/>
                      <a:r>
                        <a:rPr kumimoji="1" lang="ja-JP" altLang="en-US" sz="1200" b="0" dirty="0">
                          <a:solidFill>
                            <a:prstClr val="black"/>
                          </a:solidFill>
                          <a:latin typeface="+mn-lt"/>
                          <a:cs typeface="+mn-cs"/>
                        </a:rPr>
                        <a:t>㈱</a:t>
                      </a:r>
                      <a:r>
                        <a:rPr kumimoji="1" lang="en-US" altLang="ja-JP" sz="1200" b="0" dirty="0" err="1">
                          <a:solidFill>
                            <a:prstClr val="black"/>
                          </a:solidFill>
                          <a:latin typeface="+mn-lt"/>
                          <a:cs typeface="+mn-cs"/>
                        </a:rPr>
                        <a:t>xxxxxxxxxx</a:t>
                      </a:r>
                      <a:endParaRPr kumimoji="1" lang="en-US" altLang="ja-JP" sz="1200" b="0" dirty="0">
                        <a:solidFill>
                          <a:prstClr val="black"/>
                        </a:solidFill>
                        <a:latin typeface="+mn-lt"/>
                        <a:cs typeface="+mn-cs"/>
                      </a:endParaRPr>
                    </a:p>
                    <a:p>
                      <a:pPr algn="l"/>
                      <a:r>
                        <a:rPr kumimoji="1" lang="ja-JP" altLang="en-US" sz="1200" b="0" dirty="0">
                          <a:solidFill>
                            <a:prstClr val="black"/>
                          </a:solidFill>
                          <a:latin typeface="+mn-lt"/>
                          <a:ea typeface="+mn-ea"/>
                          <a:cs typeface="+mn-cs"/>
                        </a:rPr>
                        <a:t>事業統括・開発とりまとめ</a:t>
                      </a:r>
                      <a:endParaRPr kumimoji="1" lang="ja-JP" altLang="en-US" sz="1200" b="0" dirty="0">
                        <a:latin typeface="+mn-ea"/>
                        <a:ea typeface="+mn-ea"/>
                      </a:endParaRPr>
                    </a:p>
                  </a:txBody>
                  <a:tcPr marL="36000" marR="36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20000"/>
                        <a:lumOff val="80000"/>
                      </a:schemeClr>
                    </a:solidFill>
                  </a:tcPr>
                </a:tc>
                <a:tc hMerge="1">
                  <a:txBody>
                    <a:bodyPr/>
                    <a:lstStyle/>
                    <a:p>
                      <a:pPr algn="l"/>
                      <a:endParaRPr kumimoji="1" lang="ja-JP" altLang="en-US" sz="1200">
                        <a:latin typeface="+mn-ea"/>
                        <a:ea typeface="+mn-ea"/>
                      </a:endParaRPr>
                    </a:p>
                  </a:txBody>
                  <a:tcPr marL="36000" marR="36000" marT="36000" marB="36000" anchor="ctr"/>
                </a:tc>
                <a:extLst>
                  <a:ext uri="{0D108BD9-81ED-4DB2-BD59-A6C34878D82A}">
                    <a16:rowId xmlns:a16="http://schemas.microsoft.com/office/drawing/2014/main" val="104683677"/>
                  </a:ext>
                </a:extLst>
              </a:tr>
              <a:tr h="324000">
                <a:tc>
                  <a:txBody>
                    <a:bodyPr/>
                    <a:lstStyle/>
                    <a:p>
                      <a:pPr algn="l"/>
                      <a:r>
                        <a:rPr kumimoji="1" lang="ja-JP" altLang="en-US" sz="1200" b="0">
                          <a:latin typeface="+mn-ea"/>
                          <a:ea typeface="+mn-ea"/>
                        </a:rPr>
                        <a:t>従事者名</a:t>
                      </a:r>
                    </a:p>
                  </a:txBody>
                  <a:tcPr marL="36000" marR="36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lumMod val="85000"/>
                      </a:schemeClr>
                    </a:solidFill>
                  </a:tcPr>
                </a:tc>
                <a:tc>
                  <a:txBody>
                    <a:bodyPr/>
                    <a:lstStyle/>
                    <a:p>
                      <a:pPr algn="l"/>
                      <a:r>
                        <a:rPr kumimoji="1" lang="ja-JP" altLang="en-US" sz="1200" b="0">
                          <a:latin typeface="+mn-ea"/>
                          <a:ea typeface="+mn-ea"/>
                        </a:rPr>
                        <a:t>役割</a:t>
                      </a:r>
                    </a:p>
                  </a:txBody>
                  <a:tcPr marL="36000" marR="36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4194655973"/>
                  </a:ext>
                </a:extLst>
              </a:tr>
              <a:tr h="324000">
                <a:tc>
                  <a:txBody>
                    <a:bodyPr/>
                    <a:lstStyle/>
                    <a:p>
                      <a:pPr algn="l"/>
                      <a:r>
                        <a:rPr kumimoji="1" lang="ja-JP" altLang="en-US" sz="1200" b="0">
                          <a:latin typeface="+mn-ea"/>
                          <a:ea typeface="+mn-ea"/>
                        </a:rPr>
                        <a:t>東京　太郎</a:t>
                      </a:r>
                    </a:p>
                  </a:txBody>
                  <a:tcPr marL="36000" marR="36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a:r>
                        <a:rPr kumimoji="1" lang="ja-JP" altLang="en-US" sz="1200" b="0" dirty="0">
                          <a:latin typeface="+mn-ea"/>
                          <a:ea typeface="+mn-ea"/>
                        </a:rPr>
                        <a:t>統括責任者</a:t>
                      </a:r>
                    </a:p>
                  </a:txBody>
                  <a:tcPr marL="36000" marR="36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1774712"/>
                  </a:ext>
                </a:extLst>
              </a:tr>
              <a:tr h="324000">
                <a:tc>
                  <a:txBody>
                    <a:bodyPr/>
                    <a:lstStyle/>
                    <a:p>
                      <a:pPr algn="l"/>
                      <a:endParaRPr kumimoji="1" lang="ja-JP" altLang="en-US" sz="1200" b="0">
                        <a:latin typeface="+mn-ea"/>
                        <a:ea typeface="+mn-ea"/>
                      </a:endParaRPr>
                    </a:p>
                  </a:txBody>
                  <a:tcPr marL="36000" marR="36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a:endParaRPr kumimoji="1" lang="ja-JP" altLang="en-US" sz="1200" b="0">
                        <a:latin typeface="+mn-ea"/>
                        <a:ea typeface="+mn-ea"/>
                      </a:endParaRPr>
                    </a:p>
                  </a:txBody>
                  <a:tcPr marL="36000" marR="36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934459"/>
                  </a:ext>
                </a:extLst>
              </a:tr>
              <a:tr h="324000">
                <a:tc>
                  <a:txBody>
                    <a:bodyPr/>
                    <a:lstStyle/>
                    <a:p>
                      <a:pPr algn="l"/>
                      <a:endParaRPr kumimoji="1" lang="ja-JP" altLang="en-US" sz="1200" b="0">
                        <a:latin typeface="+mn-ea"/>
                        <a:ea typeface="+mn-ea"/>
                      </a:endParaRPr>
                    </a:p>
                  </a:txBody>
                  <a:tcPr marL="36000" marR="36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a:endParaRPr kumimoji="1" lang="ja-JP" altLang="en-US" sz="1200" b="0">
                        <a:latin typeface="+mn-ea"/>
                        <a:ea typeface="+mn-ea"/>
                      </a:endParaRPr>
                    </a:p>
                  </a:txBody>
                  <a:tcPr marL="36000" marR="36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52615143"/>
                  </a:ext>
                </a:extLst>
              </a:tr>
              <a:tr h="324000">
                <a:tc>
                  <a:txBody>
                    <a:bodyPr/>
                    <a:lstStyle/>
                    <a:p>
                      <a:pPr algn="l"/>
                      <a:endParaRPr kumimoji="1" lang="ja-JP" altLang="en-US" sz="1200" b="0">
                        <a:latin typeface="+mn-ea"/>
                        <a:ea typeface="+mn-ea"/>
                      </a:endParaRPr>
                    </a:p>
                  </a:txBody>
                  <a:tcPr marL="36000" marR="36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a:endParaRPr kumimoji="1" lang="ja-JP" altLang="en-US" sz="1200" b="0">
                        <a:latin typeface="+mn-ea"/>
                        <a:ea typeface="+mn-ea"/>
                      </a:endParaRPr>
                    </a:p>
                  </a:txBody>
                  <a:tcPr marL="36000" marR="36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47941725"/>
                  </a:ext>
                </a:extLst>
              </a:tr>
              <a:tr h="324000">
                <a:tc>
                  <a:txBody>
                    <a:bodyPr/>
                    <a:lstStyle/>
                    <a:p>
                      <a:pPr algn="l"/>
                      <a:endParaRPr kumimoji="1" lang="ja-JP" altLang="en-US" sz="1200" b="0">
                        <a:latin typeface="+mn-ea"/>
                        <a:ea typeface="+mn-ea"/>
                      </a:endParaRPr>
                    </a:p>
                  </a:txBody>
                  <a:tcPr marL="36000" marR="36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a:endParaRPr kumimoji="1" lang="ja-JP" altLang="en-US" sz="1200" b="0" dirty="0">
                        <a:latin typeface="+mn-ea"/>
                        <a:ea typeface="+mn-ea"/>
                      </a:endParaRPr>
                    </a:p>
                  </a:txBody>
                  <a:tcPr marL="36000" marR="36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38059618"/>
                  </a:ext>
                </a:extLst>
              </a:tr>
            </a:tbl>
          </a:graphicData>
        </a:graphic>
      </p:graphicFrame>
      <p:graphicFrame>
        <p:nvGraphicFramePr>
          <p:cNvPr id="10" name="表 9">
            <a:extLst>
              <a:ext uri="{FF2B5EF4-FFF2-40B4-BE49-F238E27FC236}">
                <a16:creationId xmlns:a16="http://schemas.microsoft.com/office/drawing/2014/main" id="{0F71F665-CADB-73CC-96F9-08DEE0C69EDC}"/>
              </a:ext>
            </a:extLst>
          </p:cNvPr>
          <p:cNvGraphicFramePr>
            <a:graphicFrameLocks noGrp="1"/>
          </p:cNvGraphicFramePr>
          <p:nvPr/>
        </p:nvGraphicFramePr>
        <p:xfrm>
          <a:off x="5170629" y="2043801"/>
          <a:ext cx="4320000" cy="1512000"/>
        </p:xfrm>
        <a:graphic>
          <a:graphicData uri="http://schemas.openxmlformats.org/drawingml/2006/table">
            <a:tbl>
              <a:tblPr firstRow="1" bandRow="1">
                <a:tableStyleId>{5940675A-B579-460E-94D1-54222C63F5DA}</a:tableStyleId>
              </a:tblPr>
              <a:tblGrid>
                <a:gridCol w="1440000">
                  <a:extLst>
                    <a:ext uri="{9D8B030D-6E8A-4147-A177-3AD203B41FA5}">
                      <a16:colId xmlns:a16="http://schemas.microsoft.com/office/drawing/2014/main" val="2993544652"/>
                    </a:ext>
                  </a:extLst>
                </a:gridCol>
                <a:gridCol w="2880000">
                  <a:extLst>
                    <a:ext uri="{9D8B030D-6E8A-4147-A177-3AD203B41FA5}">
                      <a16:colId xmlns:a16="http://schemas.microsoft.com/office/drawing/2014/main" val="896301816"/>
                    </a:ext>
                  </a:extLst>
                </a:gridCol>
              </a:tblGrid>
              <a:tr h="540000">
                <a:tc gridSpan="2">
                  <a:txBody>
                    <a:bodyPr/>
                    <a:lstStyle/>
                    <a:p>
                      <a:pPr algn="l"/>
                      <a:r>
                        <a:rPr kumimoji="1" lang="ja-JP" altLang="en-US" sz="1200" b="0">
                          <a:solidFill>
                            <a:prstClr val="black"/>
                          </a:solidFill>
                          <a:latin typeface="+mn-lt"/>
                          <a:cs typeface="+mn-cs"/>
                        </a:rPr>
                        <a:t>㈱</a:t>
                      </a:r>
                      <a:r>
                        <a:rPr kumimoji="1" lang="en-US" altLang="ja-JP" sz="1200" b="0" err="1">
                          <a:solidFill>
                            <a:prstClr val="black"/>
                          </a:solidFill>
                          <a:latin typeface="+mn-lt"/>
                          <a:cs typeface="+mn-cs"/>
                        </a:rPr>
                        <a:t>xxxxxxxxxx</a:t>
                      </a:r>
                      <a:endParaRPr kumimoji="1" lang="en-US" altLang="ja-JP" sz="1200" b="0">
                        <a:solidFill>
                          <a:prstClr val="black"/>
                        </a:solidFill>
                        <a:latin typeface="+mn-lt"/>
                        <a:cs typeface="+mn-cs"/>
                      </a:endParaRPr>
                    </a:p>
                    <a:p>
                      <a:pPr algn="l"/>
                      <a:r>
                        <a:rPr kumimoji="1" lang="en-US" altLang="ja-JP" sz="1200" b="0" err="1">
                          <a:latin typeface="+mn-ea"/>
                          <a:ea typeface="+mn-ea"/>
                        </a:rPr>
                        <a:t>Xxxx</a:t>
                      </a:r>
                      <a:r>
                        <a:rPr kumimoji="1" lang="ja-JP" altLang="en-US" sz="1200" b="0">
                          <a:latin typeface="+mn-ea"/>
                          <a:ea typeface="+mn-ea"/>
                        </a:rPr>
                        <a:t>の設計</a:t>
                      </a:r>
                    </a:p>
                  </a:txBody>
                  <a:tcPr marL="36000" marR="36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20000"/>
                        <a:lumOff val="80000"/>
                      </a:schemeClr>
                    </a:solidFill>
                  </a:tcPr>
                </a:tc>
                <a:tc hMerge="1">
                  <a:txBody>
                    <a:bodyPr/>
                    <a:lstStyle/>
                    <a:p>
                      <a:pPr algn="l"/>
                      <a:endParaRPr kumimoji="1" lang="ja-JP" altLang="en-US" sz="1200">
                        <a:latin typeface="+mn-ea"/>
                        <a:ea typeface="+mn-ea"/>
                      </a:endParaRPr>
                    </a:p>
                  </a:txBody>
                  <a:tcPr marL="36000" marR="36000" marT="36000" marB="36000" anchor="ctr"/>
                </a:tc>
                <a:extLst>
                  <a:ext uri="{0D108BD9-81ED-4DB2-BD59-A6C34878D82A}">
                    <a16:rowId xmlns:a16="http://schemas.microsoft.com/office/drawing/2014/main" val="104683677"/>
                  </a:ext>
                </a:extLst>
              </a:tr>
              <a:tr h="324000">
                <a:tc>
                  <a:txBody>
                    <a:bodyPr/>
                    <a:lstStyle/>
                    <a:p>
                      <a:pPr algn="l"/>
                      <a:r>
                        <a:rPr kumimoji="1" lang="ja-JP" altLang="en-US" sz="1200" b="0">
                          <a:latin typeface="+mn-ea"/>
                          <a:ea typeface="+mn-ea"/>
                        </a:rPr>
                        <a:t>従事者名</a:t>
                      </a:r>
                    </a:p>
                  </a:txBody>
                  <a:tcPr marL="36000" marR="36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lumMod val="85000"/>
                      </a:schemeClr>
                    </a:solidFill>
                  </a:tcPr>
                </a:tc>
                <a:tc>
                  <a:txBody>
                    <a:bodyPr/>
                    <a:lstStyle/>
                    <a:p>
                      <a:pPr algn="l"/>
                      <a:r>
                        <a:rPr kumimoji="1" lang="ja-JP" altLang="en-US" sz="1200" b="0">
                          <a:latin typeface="+mn-ea"/>
                          <a:ea typeface="+mn-ea"/>
                        </a:rPr>
                        <a:t>役割</a:t>
                      </a:r>
                    </a:p>
                  </a:txBody>
                  <a:tcPr marL="36000" marR="36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4194655973"/>
                  </a:ext>
                </a:extLst>
              </a:tr>
              <a:tr h="324000">
                <a:tc>
                  <a:txBody>
                    <a:bodyPr/>
                    <a:lstStyle/>
                    <a:p>
                      <a:pPr algn="l"/>
                      <a:endParaRPr kumimoji="1" lang="ja-JP" altLang="en-US" sz="1200" b="0">
                        <a:latin typeface="+mn-ea"/>
                        <a:ea typeface="+mn-ea"/>
                      </a:endParaRPr>
                    </a:p>
                  </a:txBody>
                  <a:tcPr marL="36000" marR="36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a:endParaRPr kumimoji="1" lang="ja-JP" altLang="en-US" sz="1200" b="0">
                        <a:latin typeface="+mn-ea"/>
                        <a:ea typeface="+mn-ea"/>
                      </a:endParaRPr>
                    </a:p>
                  </a:txBody>
                  <a:tcPr marL="36000" marR="36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1774712"/>
                  </a:ext>
                </a:extLst>
              </a:tr>
              <a:tr h="324000">
                <a:tc>
                  <a:txBody>
                    <a:bodyPr/>
                    <a:lstStyle/>
                    <a:p>
                      <a:pPr algn="l"/>
                      <a:endParaRPr kumimoji="1" lang="ja-JP" altLang="en-US" sz="1200" b="0">
                        <a:latin typeface="+mn-ea"/>
                        <a:ea typeface="+mn-ea"/>
                      </a:endParaRPr>
                    </a:p>
                  </a:txBody>
                  <a:tcPr marL="36000" marR="36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a:endParaRPr kumimoji="1" lang="ja-JP" altLang="en-US" sz="1200" b="0" dirty="0">
                        <a:latin typeface="+mn-ea"/>
                        <a:ea typeface="+mn-ea"/>
                      </a:endParaRPr>
                    </a:p>
                  </a:txBody>
                  <a:tcPr marL="36000" marR="36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934459"/>
                  </a:ext>
                </a:extLst>
              </a:tr>
            </a:tbl>
          </a:graphicData>
        </a:graphic>
      </p:graphicFrame>
      <p:sp>
        <p:nvSpPr>
          <p:cNvPr id="11" name="四角形: 角を丸くする 10">
            <a:extLst>
              <a:ext uri="{FF2B5EF4-FFF2-40B4-BE49-F238E27FC236}">
                <a16:creationId xmlns:a16="http://schemas.microsoft.com/office/drawing/2014/main" id="{535A7408-5E4A-EC48-A4EA-6591B315391A}"/>
              </a:ext>
            </a:extLst>
          </p:cNvPr>
          <p:cNvSpPr/>
          <p:nvPr/>
        </p:nvSpPr>
        <p:spPr bwMode="gray">
          <a:xfrm>
            <a:off x="8608011" y="2226112"/>
            <a:ext cx="720000" cy="216000"/>
          </a:xfrm>
          <a:prstGeom prst="roundRect">
            <a:avLst/>
          </a:prstGeom>
          <a:solidFill>
            <a:schemeClr val="tx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a:ln>
                  <a:noFill/>
                </a:ln>
                <a:solidFill>
                  <a:schemeClr val="bg1"/>
                </a:solidFill>
                <a:effectLst/>
                <a:uLnTx/>
                <a:uFillTx/>
                <a:latin typeface="+mn-ea"/>
                <a:cs typeface="+mn-cs"/>
              </a:rPr>
              <a:t>構成員</a:t>
            </a:r>
          </a:p>
        </p:txBody>
      </p:sp>
      <p:graphicFrame>
        <p:nvGraphicFramePr>
          <p:cNvPr id="12" name="表 11">
            <a:extLst>
              <a:ext uri="{FF2B5EF4-FFF2-40B4-BE49-F238E27FC236}">
                <a16:creationId xmlns:a16="http://schemas.microsoft.com/office/drawing/2014/main" id="{9AFC6E61-501D-BFD8-6E82-94B5823CB496}"/>
              </a:ext>
            </a:extLst>
          </p:cNvPr>
          <p:cNvGraphicFramePr>
            <a:graphicFrameLocks noGrp="1"/>
          </p:cNvGraphicFramePr>
          <p:nvPr/>
        </p:nvGraphicFramePr>
        <p:xfrm>
          <a:off x="5170629" y="3846112"/>
          <a:ext cx="4320000" cy="1512000"/>
        </p:xfrm>
        <a:graphic>
          <a:graphicData uri="http://schemas.openxmlformats.org/drawingml/2006/table">
            <a:tbl>
              <a:tblPr firstRow="1" bandRow="1">
                <a:tableStyleId>{5940675A-B579-460E-94D1-54222C63F5DA}</a:tableStyleId>
              </a:tblPr>
              <a:tblGrid>
                <a:gridCol w="1440000">
                  <a:extLst>
                    <a:ext uri="{9D8B030D-6E8A-4147-A177-3AD203B41FA5}">
                      <a16:colId xmlns:a16="http://schemas.microsoft.com/office/drawing/2014/main" val="2993544652"/>
                    </a:ext>
                  </a:extLst>
                </a:gridCol>
                <a:gridCol w="2880000">
                  <a:extLst>
                    <a:ext uri="{9D8B030D-6E8A-4147-A177-3AD203B41FA5}">
                      <a16:colId xmlns:a16="http://schemas.microsoft.com/office/drawing/2014/main" val="896301816"/>
                    </a:ext>
                  </a:extLst>
                </a:gridCol>
              </a:tblGrid>
              <a:tr h="540000">
                <a:tc gridSpan="2">
                  <a:txBody>
                    <a:bodyPr/>
                    <a:lstStyle/>
                    <a:p>
                      <a:pPr algn="l"/>
                      <a:r>
                        <a:rPr kumimoji="1" lang="ja-JP" altLang="en-US" sz="1200" b="0">
                          <a:solidFill>
                            <a:prstClr val="black"/>
                          </a:solidFill>
                          <a:latin typeface="+mn-lt"/>
                          <a:cs typeface="+mn-cs"/>
                        </a:rPr>
                        <a:t>㈱</a:t>
                      </a:r>
                      <a:r>
                        <a:rPr kumimoji="1" lang="en-US" altLang="ja-JP" sz="1200" b="0" err="1">
                          <a:solidFill>
                            <a:prstClr val="black"/>
                          </a:solidFill>
                          <a:latin typeface="+mn-lt"/>
                          <a:cs typeface="+mn-cs"/>
                        </a:rPr>
                        <a:t>xxxxxxxxxx</a:t>
                      </a:r>
                      <a:endParaRPr kumimoji="1" lang="en-US" altLang="ja-JP" sz="1200" b="0">
                        <a:solidFill>
                          <a:prstClr val="black"/>
                        </a:solidFill>
                        <a:latin typeface="+mn-lt"/>
                        <a:cs typeface="+mn-cs"/>
                      </a:endParaRPr>
                    </a:p>
                    <a:p>
                      <a:pPr algn="l"/>
                      <a:r>
                        <a:rPr kumimoji="1" lang="en-US" altLang="ja-JP" sz="1200" b="0" err="1">
                          <a:latin typeface="+mn-ea"/>
                          <a:ea typeface="+mn-ea"/>
                        </a:rPr>
                        <a:t>Xxxx</a:t>
                      </a:r>
                      <a:r>
                        <a:rPr kumimoji="1" lang="ja-JP" altLang="en-US" sz="1200" b="0">
                          <a:latin typeface="+mn-ea"/>
                          <a:ea typeface="+mn-ea"/>
                        </a:rPr>
                        <a:t>の開発</a:t>
                      </a:r>
                    </a:p>
                  </a:txBody>
                  <a:tcPr marL="36000" marR="36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20000"/>
                        <a:lumOff val="80000"/>
                      </a:schemeClr>
                    </a:solidFill>
                  </a:tcPr>
                </a:tc>
                <a:tc hMerge="1">
                  <a:txBody>
                    <a:bodyPr/>
                    <a:lstStyle/>
                    <a:p>
                      <a:pPr algn="l"/>
                      <a:endParaRPr kumimoji="1" lang="ja-JP" altLang="en-US" sz="1200">
                        <a:latin typeface="+mn-ea"/>
                        <a:ea typeface="+mn-ea"/>
                      </a:endParaRPr>
                    </a:p>
                  </a:txBody>
                  <a:tcPr marL="36000" marR="36000" marT="36000" marB="36000" anchor="ctr"/>
                </a:tc>
                <a:extLst>
                  <a:ext uri="{0D108BD9-81ED-4DB2-BD59-A6C34878D82A}">
                    <a16:rowId xmlns:a16="http://schemas.microsoft.com/office/drawing/2014/main" val="104683677"/>
                  </a:ext>
                </a:extLst>
              </a:tr>
              <a:tr h="324000">
                <a:tc>
                  <a:txBody>
                    <a:bodyPr/>
                    <a:lstStyle/>
                    <a:p>
                      <a:pPr algn="l"/>
                      <a:r>
                        <a:rPr kumimoji="1" lang="ja-JP" altLang="en-US" sz="1200" b="0">
                          <a:latin typeface="+mn-ea"/>
                          <a:ea typeface="+mn-ea"/>
                        </a:rPr>
                        <a:t>従事者名</a:t>
                      </a:r>
                    </a:p>
                  </a:txBody>
                  <a:tcPr marL="36000" marR="36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lumMod val="85000"/>
                      </a:schemeClr>
                    </a:solidFill>
                  </a:tcPr>
                </a:tc>
                <a:tc>
                  <a:txBody>
                    <a:bodyPr/>
                    <a:lstStyle/>
                    <a:p>
                      <a:pPr algn="l"/>
                      <a:r>
                        <a:rPr kumimoji="1" lang="ja-JP" altLang="en-US" sz="1200" b="0">
                          <a:latin typeface="+mn-ea"/>
                          <a:ea typeface="+mn-ea"/>
                        </a:rPr>
                        <a:t>役割</a:t>
                      </a:r>
                    </a:p>
                  </a:txBody>
                  <a:tcPr marL="36000" marR="36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4194655973"/>
                  </a:ext>
                </a:extLst>
              </a:tr>
              <a:tr h="324000">
                <a:tc>
                  <a:txBody>
                    <a:bodyPr/>
                    <a:lstStyle/>
                    <a:p>
                      <a:pPr algn="l"/>
                      <a:endParaRPr kumimoji="1" lang="ja-JP" altLang="en-US" sz="1200" b="0">
                        <a:latin typeface="+mn-ea"/>
                        <a:ea typeface="+mn-ea"/>
                      </a:endParaRPr>
                    </a:p>
                  </a:txBody>
                  <a:tcPr marL="36000" marR="36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a:endParaRPr kumimoji="1" lang="ja-JP" altLang="en-US" sz="1200" b="0">
                        <a:latin typeface="+mn-ea"/>
                        <a:ea typeface="+mn-ea"/>
                      </a:endParaRPr>
                    </a:p>
                  </a:txBody>
                  <a:tcPr marL="36000" marR="36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1774712"/>
                  </a:ext>
                </a:extLst>
              </a:tr>
              <a:tr h="324000">
                <a:tc>
                  <a:txBody>
                    <a:bodyPr/>
                    <a:lstStyle/>
                    <a:p>
                      <a:pPr algn="l"/>
                      <a:endParaRPr kumimoji="1" lang="ja-JP" altLang="en-US" sz="1200" b="0">
                        <a:latin typeface="+mn-ea"/>
                        <a:ea typeface="+mn-ea"/>
                      </a:endParaRPr>
                    </a:p>
                  </a:txBody>
                  <a:tcPr marL="36000" marR="36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a:endParaRPr kumimoji="1" lang="ja-JP" altLang="en-US" sz="1200" b="0" dirty="0">
                        <a:latin typeface="+mn-ea"/>
                        <a:ea typeface="+mn-ea"/>
                      </a:endParaRPr>
                    </a:p>
                  </a:txBody>
                  <a:tcPr marL="36000" marR="36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934459"/>
                  </a:ext>
                </a:extLst>
              </a:tr>
            </a:tbl>
          </a:graphicData>
        </a:graphic>
      </p:graphicFrame>
      <p:cxnSp>
        <p:nvCxnSpPr>
          <p:cNvPr id="18" name="コネクタ: カギ線 17">
            <a:extLst>
              <a:ext uri="{FF2B5EF4-FFF2-40B4-BE49-F238E27FC236}">
                <a16:creationId xmlns:a16="http://schemas.microsoft.com/office/drawing/2014/main" id="{43F14F3D-F05E-8250-5202-150CF6D3CD1D}"/>
              </a:ext>
            </a:extLst>
          </p:cNvPr>
          <p:cNvCxnSpPr>
            <a:cxnSpLocks/>
          </p:cNvCxnSpPr>
          <p:nvPr/>
        </p:nvCxnSpPr>
        <p:spPr bwMode="gray">
          <a:xfrm rot="16200000" flipH="1">
            <a:off x="4158494" y="3126567"/>
            <a:ext cx="1801114" cy="216202"/>
          </a:xfrm>
          <a:prstGeom prst="bentConnector3">
            <a:avLst>
              <a:gd name="adj1" fmla="val 100420"/>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四角形: 角を丸くする 18">
            <a:extLst>
              <a:ext uri="{FF2B5EF4-FFF2-40B4-BE49-F238E27FC236}">
                <a16:creationId xmlns:a16="http://schemas.microsoft.com/office/drawing/2014/main" id="{02A74648-31FB-E226-1E0D-5BC04BD237B7}"/>
              </a:ext>
            </a:extLst>
          </p:cNvPr>
          <p:cNvSpPr/>
          <p:nvPr/>
        </p:nvSpPr>
        <p:spPr bwMode="gray">
          <a:xfrm>
            <a:off x="8608011" y="4027226"/>
            <a:ext cx="720000" cy="216000"/>
          </a:xfrm>
          <a:prstGeom prst="roundRect">
            <a:avLst/>
          </a:prstGeom>
          <a:solidFill>
            <a:schemeClr val="tx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1">
                <a:solidFill>
                  <a:schemeClr val="bg1"/>
                </a:solidFill>
                <a:latin typeface="+mn-ea"/>
                <a:cs typeface="+mn-cs"/>
              </a:rPr>
              <a:t>XXX</a:t>
            </a:r>
            <a:endParaRPr kumimoji="1" lang="ja-JP" altLang="en-US" sz="1200" b="1" i="0" u="none" strike="noStrike" kern="1200" cap="none" spc="0" normalizeH="0" baseline="0" noProof="0">
              <a:ln>
                <a:noFill/>
              </a:ln>
              <a:solidFill>
                <a:schemeClr val="bg1"/>
              </a:solidFill>
              <a:effectLst/>
              <a:uLnTx/>
              <a:uFillTx/>
              <a:latin typeface="+mn-ea"/>
              <a:cs typeface="+mn-cs"/>
            </a:endParaRPr>
          </a:p>
        </p:txBody>
      </p:sp>
      <p:sp>
        <p:nvSpPr>
          <p:cNvPr id="17" name="AutoShape 10">
            <a:extLst>
              <a:ext uri="{FF2B5EF4-FFF2-40B4-BE49-F238E27FC236}">
                <a16:creationId xmlns:a16="http://schemas.microsoft.com/office/drawing/2014/main" id="{0FF5C71F-7C4A-E10C-63E0-B3DFA9C0A247}"/>
              </a:ext>
            </a:extLst>
          </p:cNvPr>
          <p:cNvSpPr>
            <a:spLocks noChangeArrowheads="1"/>
          </p:cNvSpPr>
          <p:nvPr/>
        </p:nvSpPr>
        <p:spPr bwMode="auto">
          <a:xfrm>
            <a:off x="1531686" y="2469749"/>
            <a:ext cx="6857574" cy="2358283"/>
          </a:xfrm>
          <a:prstGeom prst="rect">
            <a:avLst/>
          </a:prstGeom>
          <a:solidFill>
            <a:srgbClr val="FFCD00">
              <a:alpha val="60000"/>
            </a:srgbClr>
          </a:solidFill>
          <a:ln w="19050">
            <a:solidFill>
              <a:sysClr val="windowText" lastClr="000000"/>
            </a:solidFill>
            <a:round/>
            <a:headEnd/>
            <a:tailEnd/>
          </a:ln>
          <a:effectLst/>
        </p:spPr>
        <p:txBody>
          <a:bodyPr anchor="ctr"/>
          <a:lstStyle/>
          <a:p>
            <a:pPr marL="285750" marR="0" lvl="0" indent="-285750" algn="l" defTabSz="457200" rtl="0" eaLnBrk="1" fontAlgn="auto" latinLnBrk="0" hangingPunct="1">
              <a:lnSpc>
                <a:spcPct val="100000"/>
              </a:lnSpc>
              <a:spcBef>
                <a:spcPts val="600"/>
              </a:spcBef>
              <a:spcAft>
                <a:spcPts val="0"/>
              </a:spcAft>
              <a:buClrTx/>
              <a:buSzTx/>
              <a:buFont typeface="Wingdings" panose="05000000000000000000" pitchFamily="2" charset="2"/>
              <a:buChar char="l"/>
              <a:tabLst/>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助成期間における必要な実施体制</a:t>
            </a:r>
          </a:p>
          <a:p>
            <a:pPr marL="447675" lvl="1" indent="-285750" defTabSz="457200" fontAlgn="auto">
              <a:spcBef>
                <a:spcPts val="600"/>
              </a:spcBef>
              <a:spcAft>
                <a:spcPts val="0"/>
              </a:spcAft>
              <a:buFont typeface="Wingdings" panose="05000000000000000000" pitchFamily="2" charset="2"/>
              <a:buChar char="Ø"/>
              <a:tabLst>
                <a:tab pos="541338" algn="l"/>
              </a:tabLst>
              <a:defRPr/>
            </a:pPr>
            <a:r>
              <a:rPr lang="ja-JP" altLang="en-US" sz="1400" kern="0" dirty="0">
                <a:solidFill>
                  <a:srgbClr val="000000"/>
                </a:solidFill>
                <a:latin typeface="Meiryo UI" panose="020B0604030504040204" pitchFamily="50" charset="-128"/>
                <a:ea typeface="Meiryo UI"/>
                <a:cs typeface="+mn-cs"/>
              </a:rPr>
              <a:t>共同企業体における事業の位置づけ、</a:t>
            </a: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実行体制（組織図）、事業の統括責任者名（各企業の部門長以上の役職者が望ましい）、人材配置、外部委託の有無等を明記してください。</a:t>
            </a:r>
            <a:endPar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a:p>
            <a:pPr marL="447675" lvl="1" indent="-285750" defTabSz="457200" fontAlgn="auto">
              <a:spcBef>
                <a:spcPts val="600"/>
              </a:spcBef>
              <a:spcAft>
                <a:spcPts val="0"/>
              </a:spcAft>
              <a:buFont typeface="Wingdings" panose="05000000000000000000" pitchFamily="2" charset="2"/>
              <a:buChar char="Ø"/>
              <a:tabLst>
                <a:tab pos="541338" algn="l"/>
              </a:tabLst>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各実施内容と担当する構成企業又は協力企業の関係を明確化してください</a:t>
            </a:r>
          </a:p>
          <a:p>
            <a:pPr marL="447675" lvl="1" indent="-285750" defTabSz="457200" fontAlgn="auto">
              <a:spcBef>
                <a:spcPts val="600"/>
              </a:spcBef>
              <a:spcAft>
                <a:spcPts val="0"/>
              </a:spcAft>
              <a:buFont typeface="Wingdings" panose="05000000000000000000" pitchFamily="2" charset="2"/>
              <a:buChar char="Ø"/>
              <a:tabLst>
                <a:tab pos="541338" algn="l"/>
              </a:tabLst>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申請時に必要な体制を構築できていない場合、構築するための計画を記載してください（専門人材や外部連携体制の状況含む）</a:t>
            </a:r>
          </a:p>
        </p:txBody>
      </p:sp>
    </p:spTree>
    <p:extLst>
      <p:ext uri="{BB962C8B-B14F-4D97-AF65-F5344CB8AC3E}">
        <p14:creationId xmlns:p14="http://schemas.microsoft.com/office/powerpoint/2010/main" val="28343578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1">
            <a:extLst>
              <a:ext uri="{FF2B5EF4-FFF2-40B4-BE49-F238E27FC236}">
                <a16:creationId xmlns:a16="http://schemas.microsoft.com/office/drawing/2014/main" id="{21AAD7B7-F2CE-3140-4BD5-B870CD92438B}"/>
              </a:ext>
            </a:extLst>
          </p:cNvPr>
          <p:cNvSpPr>
            <a:spLocks noGrp="1"/>
          </p:cNvSpPr>
          <p:nvPr>
            <p:ph type="title"/>
          </p:nvPr>
        </p:nvSpPr>
        <p:spPr>
          <a:xfrm>
            <a:off x="415925" y="152399"/>
            <a:ext cx="6812190" cy="647701"/>
          </a:xfrm>
        </p:spPr>
        <p:txBody>
          <a:bodyPr vert="horz">
            <a:normAutofit/>
          </a:bodyPr>
          <a:lstStyle/>
          <a:p>
            <a:r>
              <a:rPr lang="en-US" altLang="ja-JP" dirty="0"/>
              <a:t>【</a:t>
            </a:r>
            <a:r>
              <a:rPr lang="ja-JP" altLang="en-US" dirty="0"/>
              <a:t>４．事業計画</a:t>
            </a:r>
            <a:r>
              <a:rPr lang="en-US" altLang="ja-JP" dirty="0"/>
              <a:t>】</a:t>
            </a:r>
            <a:br>
              <a:rPr lang="en-US" altLang="ja-JP" dirty="0"/>
            </a:br>
            <a:r>
              <a:rPr lang="en-US" altLang="ja-JP" dirty="0"/>
              <a:t>【</a:t>
            </a:r>
            <a:r>
              <a:rPr lang="ja-JP" altLang="en-US" dirty="0"/>
              <a:t>ビジネスモデル・収益構造</a:t>
            </a:r>
            <a:r>
              <a:rPr lang="en-US" altLang="ja-JP" dirty="0"/>
              <a:t>】</a:t>
            </a:r>
            <a:endParaRPr kumimoji="1" lang="ja-JP" altLang="en-US" dirty="0"/>
          </a:p>
        </p:txBody>
      </p:sp>
      <p:sp>
        <p:nvSpPr>
          <p:cNvPr id="14" name="タイトル 1">
            <a:extLst>
              <a:ext uri="{FF2B5EF4-FFF2-40B4-BE49-F238E27FC236}">
                <a16:creationId xmlns:a16="http://schemas.microsoft.com/office/drawing/2014/main" id="{7F734C1C-6875-CA6C-E168-328F72D42F12}"/>
              </a:ext>
            </a:extLst>
          </p:cNvPr>
          <p:cNvSpPr txBox="1">
            <a:spLocks/>
          </p:cNvSpPr>
          <p:nvPr/>
        </p:nvSpPr>
        <p:spPr bwMode="gray">
          <a:xfrm>
            <a:off x="415924" y="1016000"/>
            <a:ext cx="9074151" cy="455613"/>
          </a:xfrm>
          <a:prstGeom prst="rect">
            <a:avLst/>
          </a:prstGeom>
        </p:spPr>
        <p:txBody>
          <a:bodyPr vert="horz" lIns="0" tIns="0" rIns="0" bIns="0" rtlCol="0" anchor="ctr" anchorCtr="0">
            <a:normAutofit/>
          </a:bodyPr>
          <a:lst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a:lstStyle>
          <a:p>
            <a:pPr fontAlgn="auto">
              <a:spcAft>
                <a:spcPts val="0"/>
              </a:spcAft>
            </a:pPr>
            <a:r>
              <a:rPr lang="en-US" altLang="ja-JP" dirty="0"/>
              <a:t>(</a:t>
            </a:r>
            <a:r>
              <a:rPr lang="ja-JP" altLang="en-US" dirty="0"/>
              <a:t>本ページでの貴社の主張や伝えたいポイントを簡潔に記述してください</a:t>
            </a:r>
            <a:r>
              <a:rPr lang="en-US" altLang="ja-JP" dirty="0"/>
              <a:t>)</a:t>
            </a:r>
            <a:endParaRPr lang="ja-JP" altLang="en-US" b="0" dirty="0"/>
          </a:p>
        </p:txBody>
      </p:sp>
      <p:sp>
        <p:nvSpPr>
          <p:cNvPr id="17" name="AutoShape 10">
            <a:extLst>
              <a:ext uri="{FF2B5EF4-FFF2-40B4-BE49-F238E27FC236}">
                <a16:creationId xmlns:a16="http://schemas.microsoft.com/office/drawing/2014/main" id="{0FF5C71F-7C4A-E10C-63E0-B3DFA9C0A247}"/>
              </a:ext>
            </a:extLst>
          </p:cNvPr>
          <p:cNvSpPr>
            <a:spLocks noChangeArrowheads="1"/>
          </p:cNvSpPr>
          <p:nvPr/>
        </p:nvSpPr>
        <p:spPr bwMode="auto">
          <a:xfrm>
            <a:off x="1531686" y="2469749"/>
            <a:ext cx="6857574" cy="2358283"/>
          </a:xfrm>
          <a:prstGeom prst="rect">
            <a:avLst/>
          </a:prstGeom>
          <a:solidFill>
            <a:srgbClr val="FFCD00"/>
          </a:solidFill>
          <a:ln w="19050">
            <a:solidFill>
              <a:sysClr val="windowText" lastClr="000000"/>
            </a:solidFill>
            <a:round/>
            <a:headEnd/>
            <a:tailEnd/>
          </a:ln>
          <a:effectLst/>
        </p:spPr>
        <p:txBody>
          <a:bodyPr anchor="ctr"/>
          <a:lstStyle/>
          <a:p>
            <a:pPr marL="285750" marR="0" lvl="0" indent="-285750" algn="l" defTabSz="457200" rtl="0" eaLnBrk="1" fontAlgn="auto" latinLnBrk="0" hangingPunct="1">
              <a:lnSpc>
                <a:spcPct val="100000"/>
              </a:lnSpc>
              <a:spcBef>
                <a:spcPts val="600"/>
              </a:spcBef>
              <a:spcAft>
                <a:spcPts val="0"/>
              </a:spcAft>
              <a:buClrTx/>
              <a:buSzTx/>
              <a:buFont typeface="Wingdings" panose="05000000000000000000" pitchFamily="2" charset="2"/>
              <a:buChar char="l"/>
              <a:tabLst/>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ビジネスモデルの妥当性・将来性（</a:t>
            </a:r>
            <a:r>
              <a:rPr lang="ja-JP" altLang="en-US" sz="1400" kern="0" dirty="0">
                <a:solidFill>
                  <a:srgbClr val="000000"/>
                </a:solidFill>
                <a:latin typeface="Meiryo UI" panose="020B0604030504040204" pitchFamily="50" charset="-128"/>
                <a:ea typeface="Meiryo UI"/>
                <a:cs typeface="+mn-cs"/>
              </a:rPr>
              <a:t>報告期間終了時</a:t>
            </a: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までの計画）</a:t>
            </a:r>
          </a:p>
          <a:p>
            <a:pPr marL="447675" lvl="1" indent="-285750" defTabSz="457200" fontAlgn="auto">
              <a:spcBef>
                <a:spcPts val="600"/>
              </a:spcBef>
              <a:spcAft>
                <a:spcPts val="0"/>
              </a:spcAft>
              <a:buFont typeface="Wingdings" panose="05000000000000000000" pitchFamily="2" charset="2"/>
              <a:buChar char="Ø"/>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市場の課題・ニーズ、共同企業体の強みを念頭にビジネスモデルの概要を記載してください。</a:t>
            </a:r>
            <a:endPar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a:p>
            <a:pPr marL="447675" lvl="1" indent="-285750" defTabSz="457200" fontAlgn="auto">
              <a:spcBef>
                <a:spcPts val="600"/>
              </a:spcBef>
              <a:spcAft>
                <a:spcPts val="0"/>
              </a:spcAft>
              <a:buFont typeface="Wingdings" panose="05000000000000000000" pitchFamily="2" charset="2"/>
              <a:buChar char="Ø"/>
              <a:defRPr/>
            </a:pPr>
            <a:r>
              <a:rPr lang="ja-JP" altLang="en-US" sz="1400" kern="0" dirty="0">
                <a:solidFill>
                  <a:srgbClr val="000000"/>
                </a:solidFill>
                <a:latin typeface="Meiryo UI" panose="020B0604030504040204" pitchFamily="50" charset="-128"/>
                <a:ea typeface="Meiryo UI"/>
                <a:cs typeface="+mn-cs"/>
              </a:rPr>
              <a:t>助成期間＋報告期間における収益構造（費用・利益）の変化について記載してください。</a:t>
            </a:r>
            <a:endParaRPr lang="en-US" altLang="ja-JP" sz="1400" kern="0" dirty="0">
              <a:solidFill>
                <a:srgbClr val="000000"/>
              </a:solidFill>
              <a:latin typeface="Meiryo UI" panose="020B0604030504040204" pitchFamily="50" charset="-128"/>
              <a:ea typeface="Meiryo UI"/>
              <a:cs typeface="+mn-cs"/>
            </a:endParaRPr>
          </a:p>
          <a:p>
            <a:pPr marL="447675" lvl="1" indent="-285750" defTabSz="457200" fontAlgn="auto">
              <a:spcBef>
                <a:spcPts val="600"/>
              </a:spcBef>
              <a:spcAft>
                <a:spcPts val="0"/>
              </a:spcAft>
              <a:buFont typeface="Wingdings" panose="05000000000000000000" pitchFamily="2" charset="2"/>
              <a:buChar char="Ø"/>
              <a:defRPr/>
            </a:pPr>
            <a:r>
              <a:rPr lang="ja-JP" altLang="en-US" sz="1400" kern="0" dirty="0">
                <a:solidFill>
                  <a:srgbClr val="000000"/>
                </a:solidFill>
                <a:latin typeface="Meiryo UI" panose="020B0604030504040204" pitchFamily="50" charset="-128"/>
                <a:ea typeface="Meiryo UI"/>
                <a:cs typeface="+mn-cs"/>
              </a:rPr>
              <a:t>助成期間</a:t>
            </a: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以降に、総事業費を超える想定リターンのある事業であることを示してください。</a:t>
            </a:r>
            <a:endPar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a:p>
            <a:pPr marL="447675" lvl="1" indent="-285750" defTabSz="457200" fontAlgn="auto">
              <a:spcBef>
                <a:spcPts val="600"/>
              </a:spcBef>
              <a:spcAft>
                <a:spcPts val="0"/>
              </a:spcAft>
              <a:buFont typeface="Wingdings" panose="05000000000000000000" pitchFamily="2" charset="2"/>
              <a:buChar char="Ø"/>
              <a:defRPr/>
            </a:pPr>
            <a:r>
              <a:rPr lang="ja-JP" altLang="en-US" sz="1400" kern="0" dirty="0">
                <a:solidFill>
                  <a:srgbClr val="000000"/>
                </a:solidFill>
                <a:latin typeface="Meiryo UI" panose="020B0604030504040204" pitchFamily="50" charset="-128"/>
                <a:ea typeface="Meiryo UI"/>
                <a:cs typeface="+mn-cs"/>
              </a:rPr>
              <a:t>ビジネスモデルに新規性・独自性がある場合には、それらについても記載してください。</a:t>
            </a:r>
            <a:endPar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a:p>
            <a:pPr marL="447675" lvl="1" indent="-285750" defTabSz="457200" fontAlgn="auto">
              <a:spcBef>
                <a:spcPts val="600"/>
              </a:spcBef>
              <a:spcAft>
                <a:spcPts val="0"/>
              </a:spcAft>
              <a:buFont typeface="Wingdings" panose="05000000000000000000" pitchFamily="2" charset="2"/>
              <a:buChar char="Ø"/>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必要に応じて定量的な数値シミュレーションを添付してください。</a:t>
            </a:r>
          </a:p>
        </p:txBody>
      </p:sp>
    </p:spTree>
    <p:extLst>
      <p:ext uri="{BB962C8B-B14F-4D97-AF65-F5344CB8AC3E}">
        <p14:creationId xmlns:p14="http://schemas.microsoft.com/office/powerpoint/2010/main" val="29490993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1">
            <a:extLst>
              <a:ext uri="{FF2B5EF4-FFF2-40B4-BE49-F238E27FC236}">
                <a16:creationId xmlns:a16="http://schemas.microsoft.com/office/drawing/2014/main" id="{21AAD7B7-F2CE-3140-4BD5-B870CD92438B}"/>
              </a:ext>
            </a:extLst>
          </p:cNvPr>
          <p:cNvSpPr>
            <a:spLocks noGrp="1"/>
          </p:cNvSpPr>
          <p:nvPr>
            <p:ph type="title"/>
          </p:nvPr>
        </p:nvSpPr>
        <p:spPr>
          <a:xfrm>
            <a:off x="415925" y="152399"/>
            <a:ext cx="6812190" cy="647701"/>
          </a:xfrm>
        </p:spPr>
        <p:txBody>
          <a:bodyPr vert="horz">
            <a:normAutofit/>
          </a:bodyPr>
          <a:lstStyle/>
          <a:p>
            <a:r>
              <a:rPr lang="en-US" altLang="ja-JP"/>
              <a:t>【</a:t>
            </a:r>
            <a:r>
              <a:rPr lang="ja-JP" altLang="en-US"/>
              <a:t>４．事業計画</a:t>
            </a:r>
            <a:r>
              <a:rPr lang="en-US" altLang="ja-JP"/>
              <a:t>】</a:t>
            </a:r>
            <a:br>
              <a:rPr lang="en-US" altLang="ja-JP"/>
            </a:br>
            <a:r>
              <a:rPr lang="en-US" altLang="ja-JP"/>
              <a:t>【</a:t>
            </a:r>
            <a:r>
              <a:rPr lang="ja-JP" altLang="en-US"/>
              <a:t>技術・ケイパビリティ</a:t>
            </a:r>
            <a:r>
              <a:rPr lang="en-US" altLang="ja-JP"/>
              <a:t>】</a:t>
            </a:r>
            <a:endParaRPr kumimoji="1" lang="ja-JP" altLang="en-US"/>
          </a:p>
        </p:txBody>
      </p:sp>
      <p:sp>
        <p:nvSpPr>
          <p:cNvPr id="14" name="タイトル 1">
            <a:extLst>
              <a:ext uri="{FF2B5EF4-FFF2-40B4-BE49-F238E27FC236}">
                <a16:creationId xmlns:a16="http://schemas.microsoft.com/office/drawing/2014/main" id="{7F734C1C-6875-CA6C-E168-328F72D42F12}"/>
              </a:ext>
            </a:extLst>
          </p:cNvPr>
          <p:cNvSpPr txBox="1">
            <a:spLocks/>
          </p:cNvSpPr>
          <p:nvPr/>
        </p:nvSpPr>
        <p:spPr bwMode="gray">
          <a:xfrm>
            <a:off x="415924" y="1016000"/>
            <a:ext cx="9074151" cy="455613"/>
          </a:xfrm>
          <a:prstGeom prst="rect">
            <a:avLst/>
          </a:prstGeom>
        </p:spPr>
        <p:txBody>
          <a:bodyPr vert="horz" lIns="0" tIns="0" rIns="0" bIns="0" rtlCol="0" anchor="ctr" anchorCtr="0">
            <a:normAutofit/>
          </a:bodyPr>
          <a:lst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a:lstStyle>
          <a:p>
            <a:pPr fontAlgn="auto">
              <a:spcAft>
                <a:spcPts val="0"/>
              </a:spcAft>
            </a:pPr>
            <a:r>
              <a:rPr lang="en-US" altLang="ja-JP" dirty="0"/>
              <a:t>(</a:t>
            </a:r>
            <a:r>
              <a:rPr lang="ja-JP" altLang="en-US" dirty="0"/>
              <a:t>本ページでの貴社の主張や伝えたいポイントを簡潔に記述してください</a:t>
            </a:r>
            <a:r>
              <a:rPr lang="en-US" altLang="ja-JP" dirty="0"/>
              <a:t>)</a:t>
            </a:r>
            <a:endParaRPr lang="ja-JP" altLang="en-US" b="0" dirty="0"/>
          </a:p>
        </p:txBody>
      </p:sp>
      <p:sp>
        <p:nvSpPr>
          <p:cNvPr id="17" name="AutoShape 10">
            <a:extLst>
              <a:ext uri="{FF2B5EF4-FFF2-40B4-BE49-F238E27FC236}">
                <a16:creationId xmlns:a16="http://schemas.microsoft.com/office/drawing/2014/main" id="{0FF5C71F-7C4A-E10C-63E0-B3DFA9C0A247}"/>
              </a:ext>
            </a:extLst>
          </p:cNvPr>
          <p:cNvSpPr>
            <a:spLocks noChangeArrowheads="1"/>
          </p:cNvSpPr>
          <p:nvPr/>
        </p:nvSpPr>
        <p:spPr bwMode="auto">
          <a:xfrm>
            <a:off x="1531686" y="2469749"/>
            <a:ext cx="6857574" cy="2358283"/>
          </a:xfrm>
          <a:prstGeom prst="rect">
            <a:avLst/>
          </a:prstGeom>
          <a:solidFill>
            <a:srgbClr val="FFCD00"/>
          </a:solidFill>
          <a:ln w="19050">
            <a:solidFill>
              <a:sysClr val="windowText" lastClr="000000"/>
            </a:solidFill>
            <a:round/>
            <a:headEnd/>
            <a:tailEnd/>
          </a:ln>
          <a:effectLst/>
        </p:spPr>
        <p:txBody>
          <a:bodyPr anchor="ctr"/>
          <a:lstStyle/>
          <a:p>
            <a:pPr marL="285750" marR="0" lvl="0" indent="-285750" algn="l" defTabSz="457200" rtl="0" eaLnBrk="1" fontAlgn="auto" latinLnBrk="0" hangingPunct="1">
              <a:lnSpc>
                <a:spcPct val="100000"/>
              </a:lnSpc>
              <a:spcBef>
                <a:spcPts val="600"/>
              </a:spcBef>
              <a:spcAft>
                <a:spcPts val="0"/>
              </a:spcAft>
              <a:buClrTx/>
              <a:buSzTx/>
              <a:buFont typeface="Wingdings" panose="05000000000000000000" pitchFamily="2" charset="2"/>
              <a:buChar char="l"/>
              <a:tabLst/>
              <a:defRPr/>
            </a:pP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技術・ケイパビリティ</a:t>
            </a:r>
            <a:endParaRPr kumimoji="0" lang="en-US" altLang="ja-JP"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endParaRPr>
          </a:p>
          <a:p>
            <a:pPr marL="447675" lvl="1" indent="-285750" defTabSz="457200" fontAlgn="auto">
              <a:spcBef>
                <a:spcPts val="600"/>
              </a:spcBef>
              <a:spcAft>
                <a:spcPts val="0"/>
              </a:spcAft>
              <a:buFont typeface="Wingdings" panose="05000000000000000000" pitchFamily="2" charset="2"/>
              <a:buChar char="Ø"/>
              <a:defRPr/>
            </a:pP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申請事業の遂行に必要な開発、保有する技術・製品・特許等の概要を</a:t>
            </a:r>
            <a:r>
              <a:rPr lang="ja-JP" altLang="en-US" sz="1400" kern="0">
                <a:solidFill>
                  <a:srgbClr val="000000"/>
                </a:solidFill>
                <a:latin typeface="Meiryo UI" panose="020B0604030504040204" pitchFamily="50" charset="-128"/>
                <a:ea typeface="Meiryo UI"/>
                <a:cs typeface="+mn-cs"/>
              </a:rPr>
              <a:t>記載</a:t>
            </a: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してください。</a:t>
            </a:r>
          </a:p>
          <a:p>
            <a:pPr marL="447675" lvl="1" indent="-285750" defTabSz="457200" fontAlgn="auto">
              <a:spcBef>
                <a:spcPts val="600"/>
              </a:spcBef>
              <a:spcAft>
                <a:spcPts val="0"/>
              </a:spcAft>
              <a:buFont typeface="Wingdings" panose="05000000000000000000" pitchFamily="2" charset="2"/>
              <a:buChar char="Ø"/>
              <a:defRPr/>
            </a:pP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申請事業の遂行に必要な設備、場所、人員等のリソースとそれを保有する共同企業体の企業について記載してください。</a:t>
            </a:r>
            <a:endParaRPr kumimoji="0" lang="en-US" altLang="ja-JP"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endParaRPr>
          </a:p>
          <a:p>
            <a:pPr marL="625475" lvl="2" indent="-285750" defTabSz="457200" fontAlgn="auto">
              <a:spcBef>
                <a:spcPts val="600"/>
              </a:spcBef>
              <a:spcAft>
                <a:spcPts val="0"/>
              </a:spcAft>
              <a:buFont typeface="Wingdings" panose="05000000000000000000" pitchFamily="2" charset="2"/>
              <a:buChar char="Ø"/>
              <a:defRPr/>
            </a:pPr>
            <a:r>
              <a:rPr lang="ja-JP" altLang="en-US" sz="1400" kern="0">
                <a:solidFill>
                  <a:srgbClr val="000000"/>
                </a:solidFill>
                <a:latin typeface="Meiryo UI" panose="020B0604030504040204" pitchFamily="50" charset="-128"/>
                <a:ea typeface="Meiryo UI"/>
                <a:cs typeface="+mn-cs"/>
              </a:rPr>
              <a:t>申請時点で、必要なリソースを確保できていない場合には、確保のための計画を記載してください。</a:t>
            </a:r>
            <a:endPar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endParaRPr>
          </a:p>
        </p:txBody>
      </p:sp>
    </p:spTree>
    <p:extLst>
      <p:ext uri="{BB962C8B-B14F-4D97-AF65-F5344CB8AC3E}">
        <p14:creationId xmlns:p14="http://schemas.microsoft.com/office/powerpoint/2010/main" val="1076742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1">
            <a:extLst>
              <a:ext uri="{FF2B5EF4-FFF2-40B4-BE49-F238E27FC236}">
                <a16:creationId xmlns:a16="http://schemas.microsoft.com/office/drawing/2014/main" id="{21AAD7B7-F2CE-3140-4BD5-B870CD92438B}"/>
              </a:ext>
            </a:extLst>
          </p:cNvPr>
          <p:cNvSpPr>
            <a:spLocks noGrp="1"/>
          </p:cNvSpPr>
          <p:nvPr>
            <p:ph type="title"/>
          </p:nvPr>
        </p:nvSpPr>
        <p:spPr>
          <a:xfrm>
            <a:off x="415925" y="152399"/>
            <a:ext cx="6812190" cy="647701"/>
          </a:xfrm>
        </p:spPr>
        <p:txBody>
          <a:bodyPr vert="horz">
            <a:normAutofit/>
          </a:bodyPr>
          <a:lstStyle/>
          <a:p>
            <a:r>
              <a:rPr lang="en-US" altLang="ja-JP"/>
              <a:t>【</a:t>
            </a:r>
            <a:r>
              <a:rPr lang="ja-JP" altLang="en-US"/>
              <a:t>４．事業計画</a:t>
            </a:r>
            <a:r>
              <a:rPr lang="en-US" altLang="ja-JP"/>
              <a:t>】</a:t>
            </a:r>
            <a:br>
              <a:rPr lang="en-US" altLang="ja-JP"/>
            </a:br>
            <a:r>
              <a:rPr lang="en-US" altLang="ja-JP"/>
              <a:t>【</a:t>
            </a:r>
            <a:r>
              <a:rPr lang="ja-JP" altLang="en-US"/>
              <a:t>マーケティング戦略・販路拡大</a:t>
            </a:r>
            <a:r>
              <a:rPr lang="en-US" altLang="ja-JP"/>
              <a:t>】</a:t>
            </a:r>
            <a:endParaRPr kumimoji="1" lang="ja-JP" altLang="en-US"/>
          </a:p>
        </p:txBody>
      </p:sp>
      <p:sp>
        <p:nvSpPr>
          <p:cNvPr id="14" name="タイトル 1">
            <a:extLst>
              <a:ext uri="{FF2B5EF4-FFF2-40B4-BE49-F238E27FC236}">
                <a16:creationId xmlns:a16="http://schemas.microsoft.com/office/drawing/2014/main" id="{7F734C1C-6875-CA6C-E168-328F72D42F12}"/>
              </a:ext>
            </a:extLst>
          </p:cNvPr>
          <p:cNvSpPr txBox="1">
            <a:spLocks/>
          </p:cNvSpPr>
          <p:nvPr/>
        </p:nvSpPr>
        <p:spPr bwMode="gray">
          <a:xfrm>
            <a:off x="415924" y="1016000"/>
            <a:ext cx="9074151" cy="455613"/>
          </a:xfrm>
          <a:prstGeom prst="rect">
            <a:avLst/>
          </a:prstGeom>
        </p:spPr>
        <p:txBody>
          <a:bodyPr vert="horz" lIns="0" tIns="0" rIns="0" bIns="0" rtlCol="0" anchor="ctr" anchorCtr="0">
            <a:normAutofit/>
          </a:bodyPr>
          <a:lst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a:lstStyle>
          <a:p>
            <a:pPr fontAlgn="auto">
              <a:spcAft>
                <a:spcPts val="0"/>
              </a:spcAft>
            </a:pPr>
            <a:r>
              <a:rPr lang="en-US" altLang="ja-JP" dirty="0"/>
              <a:t>(</a:t>
            </a:r>
            <a:r>
              <a:rPr lang="ja-JP" altLang="en-US" dirty="0"/>
              <a:t>本ページでの貴社の主張や伝えたいポイントを簡潔に記述してください</a:t>
            </a:r>
            <a:r>
              <a:rPr lang="en-US" altLang="ja-JP" dirty="0"/>
              <a:t>)</a:t>
            </a:r>
            <a:endParaRPr lang="ja-JP" altLang="en-US" b="0" dirty="0"/>
          </a:p>
        </p:txBody>
      </p:sp>
      <p:sp>
        <p:nvSpPr>
          <p:cNvPr id="17" name="AutoShape 10">
            <a:extLst>
              <a:ext uri="{FF2B5EF4-FFF2-40B4-BE49-F238E27FC236}">
                <a16:creationId xmlns:a16="http://schemas.microsoft.com/office/drawing/2014/main" id="{0FF5C71F-7C4A-E10C-63E0-B3DFA9C0A247}"/>
              </a:ext>
            </a:extLst>
          </p:cNvPr>
          <p:cNvSpPr>
            <a:spLocks noChangeArrowheads="1"/>
          </p:cNvSpPr>
          <p:nvPr/>
        </p:nvSpPr>
        <p:spPr bwMode="auto">
          <a:xfrm>
            <a:off x="1531686" y="2469749"/>
            <a:ext cx="6857574" cy="2358283"/>
          </a:xfrm>
          <a:prstGeom prst="rect">
            <a:avLst/>
          </a:prstGeom>
          <a:solidFill>
            <a:srgbClr val="FFCD00"/>
          </a:solidFill>
          <a:ln w="19050">
            <a:solidFill>
              <a:sysClr val="windowText" lastClr="000000"/>
            </a:solidFill>
            <a:round/>
            <a:headEnd/>
            <a:tailEnd/>
          </a:ln>
          <a:effectLst/>
        </p:spPr>
        <p:txBody>
          <a:bodyPr anchor="ctr"/>
          <a:lstStyle/>
          <a:p>
            <a:pPr marL="285750" marR="0" lvl="0" indent="-285750" algn="l" defTabSz="457200" rtl="0" eaLnBrk="1" fontAlgn="auto" latinLnBrk="0" hangingPunct="1">
              <a:lnSpc>
                <a:spcPct val="100000"/>
              </a:lnSpc>
              <a:spcBef>
                <a:spcPts val="600"/>
              </a:spcBef>
              <a:spcAft>
                <a:spcPts val="0"/>
              </a:spcAft>
              <a:buClrTx/>
              <a:buSzTx/>
              <a:buFont typeface="Wingdings" panose="05000000000000000000" pitchFamily="2" charset="2"/>
              <a:buChar char="l"/>
              <a:tabLst/>
              <a:defRPr/>
            </a:pP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マーケティング戦略・販路拡大</a:t>
            </a:r>
            <a:endParaRPr kumimoji="0" lang="en-US" altLang="ja-JP"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endParaRPr>
          </a:p>
          <a:p>
            <a:pPr marL="447675" lvl="1" indent="-285750" defTabSz="457200" fontAlgn="auto">
              <a:spcBef>
                <a:spcPts val="600"/>
              </a:spcBef>
              <a:spcAft>
                <a:spcPts val="0"/>
              </a:spcAft>
              <a:buFont typeface="Wingdings" panose="05000000000000000000" pitchFamily="2" charset="2"/>
              <a:buChar char="Ø"/>
              <a:defRPr/>
            </a:pPr>
            <a:r>
              <a:rPr lang="ja-JP" altLang="en-US" sz="1400" kern="0">
                <a:solidFill>
                  <a:srgbClr val="000000"/>
                </a:solidFill>
                <a:latin typeface="Meiryo UI" panose="020B0604030504040204" pitchFamily="50" charset="-128"/>
                <a:ea typeface="Meiryo UI"/>
                <a:cs typeface="+mn-cs"/>
              </a:rPr>
              <a:t>社会実装、普及に向けた</a:t>
            </a: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マーケティング戦略を記載してください。</a:t>
            </a:r>
          </a:p>
          <a:p>
            <a:pPr marL="625475" lvl="2" indent="-285750" defTabSz="457200" fontAlgn="auto">
              <a:spcBef>
                <a:spcPts val="600"/>
              </a:spcBef>
              <a:spcAft>
                <a:spcPts val="0"/>
              </a:spcAft>
              <a:buFont typeface="Arial" panose="020B0604020202020204" pitchFamily="34" charset="0"/>
              <a:buChar char="•"/>
              <a:defRPr/>
            </a:pP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顧客獲得計画、チャネル開拓、営業体制、販促活動等について具体的に記載してください</a:t>
            </a:r>
            <a:r>
              <a:rPr lang="ja-JP" altLang="en-US" sz="1400" kern="0">
                <a:solidFill>
                  <a:srgbClr val="000000"/>
                </a:solidFill>
                <a:latin typeface="Meiryo UI" panose="020B0604030504040204" pitchFamily="50" charset="-128"/>
                <a:ea typeface="Meiryo UI"/>
                <a:cs typeface="+mn-cs"/>
              </a:rPr>
              <a:t>。</a:t>
            </a:r>
            <a:endPar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endParaRPr>
          </a:p>
        </p:txBody>
      </p:sp>
    </p:spTree>
    <p:extLst>
      <p:ext uri="{BB962C8B-B14F-4D97-AF65-F5344CB8AC3E}">
        <p14:creationId xmlns:p14="http://schemas.microsoft.com/office/powerpoint/2010/main" val="13513015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1">
            <a:extLst>
              <a:ext uri="{FF2B5EF4-FFF2-40B4-BE49-F238E27FC236}">
                <a16:creationId xmlns:a16="http://schemas.microsoft.com/office/drawing/2014/main" id="{21AAD7B7-F2CE-3140-4BD5-B870CD92438B}"/>
              </a:ext>
            </a:extLst>
          </p:cNvPr>
          <p:cNvSpPr>
            <a:spLocks noGrp="1"/>
          </p:cNvSpPr>
          <p:nvPr>
            <p:ph type="title"/>
          </p:nvPr>
        </p:nvSpPr>
        <p:spPr>
          <a:xfrm>
            <a:off x="415925" y="152399"/>
            <a:ext cx="6812190" cy="647701"/>
          </a:xfrm>
        </p:spPr>
        <p:txBody>
          <a:bodyPr vert="horz">
            <a:normAutofit/>
          </a:bodyPr>
          <a:lstStyle/>
          <a:p>
            <a:r>
              <a:rPr lang="en-US" altLang="ja-JP"/>
              <a:t>【</a:t>
            </a:r>
            <a:r>
              <a:rPr lang="ja-JP" altLang="en-US"/>
              <a:t>５．総事業費の内訳</a:t>
            </a:r>
            <a:r>
              <a:rPr lang="en-US" altLang="ja-JP"/>
              <a:t>】</a:t>
            </a:r>
            <a:br>
              <a:rPr lang="en-US" altLang="ja-JP"/>
            </a:br>
            <a:r>
              <a:rPr lang="en-US" altLang="ja-JP"/>
              <a:t>【</a:t>
            </a:r>
            <a:r>
              <a:rPr lang="ja-JP" altLang="en-US"/>
              <a:t>総事業費と実施内容の関係</a:t>
            </a:r>
            <a:r>
              <a:rPr lang="en-US" altLang="ja-JP"/>
              <a:t>】</a:t>
            </a:r>
            <a:endParaRPr kumimoji="1" lang="ja-JP" altLang="en-US"/>
          </a:p>
        </p:txBody>
      </p:sp>
      <p:sp>
        <p:nvSpPr>
          <p:cNvPr id="14" name="タイトル 1">
            <a:extLst>
              <a:ext uri="{FF2B5EF4-FFF2-40B4-BE49-F238E27FC236}">
                <a16:creationId xmlns:a16="http://schemas.microsoft.com/office/drawing/2014/main" id="{7F734C1C-6875-CA6C-E168-328F72D42F12}"/>
              </a:ext>
            </a:extLst>
          </p:cNvPr>
          <p:cNvSpPr txBox="1">
            <a:spLocks/>
          </p:cNvSpPr>
          <p:nvPr/>
        </p:nvSpPr>
        <p:spPr bwMode="gray">
          <a:xfrm>
            <a:off x="415924" y="1016000"/>
            <a:ext cx="9074151" cy="455613"/>
          </a:xfrm>
          <a:prstGeom prst="rect">
            <a:avLst/>
          </a:prstGeom>
        </p:spPr>
        <p:txBody>
          <a:bodyPr vert="horz" lIns="0" tIns="0" rIns="0" bIns="0" rtlCol="0" anchor="ctr" anchorCtr="0">
            <a:normAutofit/>
          </a:bodyPr>
          <a:lst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a:lstStyle>
          <a:p>
            <a:pPr fontAlgn="auto">
              <a:spcAft>
                <a:spcPts val="0"/>
              </a:spcAft>
            </a:pPr>
            <a:r>
              <a:rPr lang="en-US" altLang="ja-JP" dirty="0"/>
              <a:t>(</a:t>
            </a:r>
            <a:r>
              <a:rPr lang="ja-JP" altLang="en-US" dirty="0"/>
              <a:t>本ページでの貴社の主張や伝えたいポイントを簡潔に記述してください</a:t>
            </a:r>
            <a:r>
              <a:rPr lang="en-US" altLang="ja-JP" dirty="0"/>
              <a:t>)</a:t>
            </a:r>
            <a:endParaRPr lang="ja-JP" altLang="en-US" b="0" dirty="0"/>
          </a:p>
        </p:txBody>
      </p:sp>
      <p:sp>
        <p:nvSpPr>
          <p:cNvPr id="17" name="AutoShape 10">
            <a:extLst>
              <a:ext uri="{FF2B5EF4-FFF2-40B4-BE49-F238E27FC236}">
                <a16:creationId xmlns:a16="http://schemas.microsoft.com/office/drawing/2014/main" id="{0FF5C71F-7C4A-E10C-63E0-B3DFA9C0A247}"/>
              </a:ext>
            </a:extLst>
          </p:cNvPr>
          <p:cNvSpPr>
            <a:spLocks noChangeArrowheads="1"/>
          </p:cNvSpPr>
          <p:nvPr/>
        </p:nvSpPr>
        <p:spPr bwMode="auto">
          <a:xfrm>
            <a:off x="1531686" y="2469749"/>
            <a:ext cx="6857574" cy="2631169"/>
          </a:xfrm>
          <a:prstGeom prst="rect">
            <a:avLst/>
          </a:prstGeom>
          <a:solidFill>
            <a:srgbClr val="FFCD00"/>
          </a:solidFill>
          <a:ln w="19050">
            <a:solidFill>
              <a:sysClr val="windowText" lastClr="000000"/>
            </a:solidFill>
            <a:round/>
            <a:headEnd/>
            <a:tailEnd/>
          </a:ln>
          <a:effectLst/>
        </p:spPr>
        <p:txBody>
          <a:bodyPr anchor="ctr"/>
          <a:lstStyle/>
          <a:p>
            <a:pPr marL="285750" marR="0" lvl="0" indent="-285750" algn="l" defTabSz="457200" rtl="0" eaLnBrk="1" fontAlgn="auto" latinLnBrk="0" hangingPunct="1">
              <a:lnSpc>
                <a:spcPct val="100000"/>
              </a:lnSpc>
              <a:spcBef>
                <a:spcPts val="600"/>
              </a:spcBef>
              <a:spcAft>
                <a:spcPts val="0"/>
              </a:spcAft>
              <a:buClrTx/>
              <a:buSzTx/>
              <a:buFont typeface="Wingdings" panose="05000000000000000000" pitchFamily="2" charset="2"/>
              <a:buChar char="l"/>
              <a:tabLst/>
              <a:defRPr/>
            </a:pP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総事業費と実施内容の関係</a:t>
            </a:r>
            <a:endParaRPr kumimoji="0" lang="en-US" altLang="ja-JP"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endParaRPr>
          </a:p>
          <a:p>
            <a:pPr marL="447675" lvl="1" indent="-285750" defTabSz="457200" fontAlgn="auto">
              <a:spcBef>
                <a:spcPts val="600"/>
              </a:spcBef>
              <a:spcAft>
                <a:spcPts val="0"/>
              </a:spcAft>
              <a:buFont typeface="Wingdings" panose="05000000000000000000" pitchFamily="2" charset="2"/>
              <a:buChar char="Ø"/>
              <a:defRPr/>
            </a:pP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総事業費で支出予定の経費について、助成対象経費とそれ以外に分けて各項目を記載してください。</a:t>
            </a:r>
            <a:endParaRPr kumimoji="0" lang="en-US" altLang="ja-JP"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endParaRPr>
          </a:p>
          <a:p>
            <a:pPr marL="625475" lvl="1" indent="-285750" defTabSz="457200" fontAlgn="auto">
              <a:spcBef>
                <a:spcPts val="600"/>
              </a:spcBef>
              <a:spcAft>
                <a:spcPts val="0"/>
              </a:spcAft>
              <a:buFont typeface="Arial" panose="020B0604020202020204" pitchFamily="34" charset="0"/>
              <a:buChar char="•"/>
              <a:defRPr/>
            </a:pPr>
            <a:r>
              <a:rPr lang="ja-JP" altLang="en-US" sz="1400" kern="0">
                <a:solidFill>
                  <a:srgbClr val="000000"/>
                </a:solidFill>
                <a:latin typeface="Meiryo UI" panose="020B0604030504040204" pitchFamily="50" charset="-128"/>
                <a:ea typeface="Meiryo UI"/>
                <a:cs typeface="+mn-cs"/>
              </a:rPr>
              <a:t>前頁の実施内容と各経費、経費を負担する企業の関係も示してください</a:t>
            </a:r>
            <a:endParaRPr lang="en-US" altLang="ja-JP" sz="1400" kern="0">
              <a:solidFill>
                <a:srgbClr val="000000"/>
              </a:solidFill>
              <a:latin typeface="Meiryo UI" panose="020B0604030504040204" pitchFamily="50" charset="-128"/>
              <a:ea typeface="Meiryo UI"/>
              <a:cs typeface="+mn-cs"/>
            </a:endParaRPr>
          </a:p>
          <a:p>
            <a:pPr marL="625475" lvl="1" indent="-285750" defTabSz="457200" fontAlgn="auto">
              <a:spcBef>
                <a:spcPts val="600"/>
              </a:spcBef>
              <a:spcAft>
                <a:spcPts val="0"/>
              </a:spcAft>
              <a:buFont typeface="Arial" panose="020B0604020202020204" pitchFamily="34" charset="0"/>
              <a:buChar char="•"/>
              <a:defRPr/>
            </a:pPr>
            <a:r>
              <a:rPr lang="ja-JP" altLang="en-US" sz="1400" kern="0">
                <a:solidFill>
                  <a:srgbClr val="000000"/>
                </a:solidFill>
                <a:latin typeface="Meiryo UI" panose="020B0604030504040204" pitchFamily="50" charset="-128"/>
                <a:ea typeface="Meiryo UI"/>
                <a:cs typeface="+mn-cs"/>
              </a:rPr>
              <a:t>申請事業と同じ内容に対する補助金・助成金ではないものの、申請事業とつながりのある内容に対して、国や自治体から補助金・助成金を申請又は採択予定がある場合には、助成・補助対象と規模を記載してください。</a:t>
            </a:r>
            <a:endParaRPr lang="en-US" altLang="ja-JP" sz="1400" kern="0">
              <a:solidFill>
                <a:srgbClr val="000000"/>
              </a:solidFill>
              <a:latin typeface="Meiryo UI" panose="020B0604030504040204" pitchFamily="50" charset="-128"/>
              <a:ea typeface="Meiryo UI"/>
              <a:cs typeface="+mn-cs"/>
            </a:endParaRPr>
          </a:p>
          <a:p>
            <a:pPr marL="1055243" lvl="2" indent="-285750" defTabSz="457200" fontAlgn="auto">
              <a:spcBef>
                <a:spcPts val="600"/>
              </a:spcBef>
              <a:spcAft>
                <a:spcPts val="0"/>
              </a:spcAft>
              <a:buFont typeface="Arial" panose="020B0604020202020204" pitchFamily="34" charset="0"/>
              <a:buChar char="•"/>
              <a:defRPr/>
            </a:pP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例えば、エネルギーのサプライチェーンを「つくる」、「はこぶ」、「つかう」で分けたときに、「つくる」、「はこぶ」の事業を本助成事業の対象として申請し、「つかう」の事業に対して別の補助金・助成金を申請・採択予定がある場合が該当</a:t>
            </a:r>
          </a:p>
        </p:txBody>
      </p:sp>
    </p:spTree>
    <p:extLst>
      <p:ext uri="{BB962C8B-B14F-4D97-AF65-F5344CB8AC3E}">
        <p14:creationId xmlns:p14="http://schemas.microsoft.com/office/powerpoint/2010/main" val="29859078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1">
            <a:extLst>
              <a:ext uri="{FF2B5EF4-FFF2-40B4-BE49-F238E27FC236}">
                <a16:creationId xmlns:a16="http://schemas.microsoft.com/office/drawing/2014/main" id="{21AAD7B7-F2CE-3140-4BD5-B870CD92438B}"/>
              </a:ext>
            </a:extLst>
          </p:cNvPr>
          <p:cNvSpPr>
            <a:spLocks noGrp="1"/>
          </p:cNvSpPr>
          <p:nvPr>
            <p:ph type="title"/>
          </p:nvPr>
        </p:nvSpPr>
        <p:spPr>
          <a:xfrm>
            <a:off x="415925" y="152399"/>
            <a:ext cx="6812190" cy="647701"/>
          </a:xfrm>
        </p:spPr>
        <p:txBody>
          <a:bodyPr vert="horz">
            <a:normAutofit/>
          </a:bodyPr>
          <a:lstStyle/>
          <a:p>
            <a:r>
              <a:rPr lang="en-US" altLang="ja-JP"/>
              <a:t>【</a:t>
            </a:r>
            <a:r>
              <a:rPr lang="ja-JP" altLang="en-US"/>
              <a:t>５．総事業費の内訳</a:t>
            </a:r>
            <a:r>
              <a:rPr lang="en-US" altLang="ja-JP"/>
              <a:t>】</a:t>
            </a:r>
            <a:br>
              <a:rPr lang="en-US" altLang="ja-JP"/>
            </a:br>
            <a:r>
              <a:rPr lang="en-US" altLang="ja-JP"/>
              <a:t>【</a:t>
            </a:r>
            <a:r>
              <a:rPr lang="ja-JP" altLang="en-US"/>
              <a:t>資金計画</a:t>
            </a:r>
            <a:r>
              <a:rPr lang="en-US" altLang="ja-JP"/>
              <a:t>】</a:t>
            </a:r>
            <a:endParaRPr kumimoji="1" lang="ja-JP" altLang="en-US"/>
          </a:p>
        </p:txBody>
      </p:sp>
      <p:sp>
        <p:nvSpPr>
          <p:cNvPr id="14" name="タイトル 1">
            <a:extLst>
              <a:ext uri="{FF2B5EF4-FFF2-40B4-BE49-F238E27FC236}">
                <a16:creationId xmlns:a16="http://schemas.microsoft.com/office/drawing/2014/main" id="{7F734C1C-6875-CA6C-E168-328F72D42F12}"/>
              </a:ext>
            </a:extLst>
          </p:cNvPr>
          <p:cNvSpPr txBox="1">
            <a:spLocks/>
          </p:cNvSpPr>
          <p:nvPr/>
        </p:nvSpPr>
        <p:spPr bwMode="gray">
          <a:xfrm>
            <a:off x="415924" y="1016000"/>
            <a:ext cx="9074151" cy="455613"/>
          </a:xfrm>
          <a:prstGeom prst="rect">
            <a:avLst/>
          </a:prstGeom>
        </p:spPr>
        <p:txBody>
          <a:bodyPr vert="horz" lIns="0" tIns="0" rIns="0" bIns="0" rtlCol="0" anchor="ctr" anchorCtr="0">
            <a:normAutofit/>
          </a:bodyPr>
          <a:lst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a:lstStyle>
          <a:p>
            <a:pPr fontAlgn="auto">
              <a:spcAft>
                <a:spcPts val="0"/>
              </a:spcAft>
            </a:pPr>
            <a:r>
              <a:rPr lang="en-US" altLang="ja-JP" dirty="0"/>
              <a:t>(</a:t>
            </a:r>
            <a:r>
              <a:rPr lang="ja-JP" altLang="en-US" dirty="0"/>
              <a:t>本ページでの貴社の主張や伝えたいポイントを簡潔に記述してください</a:t>
            </a:r>
            <a:r>
              <a:rPr lang="en-US" altLang="ja-JP" dirty="0"/>
              <a:t>)</a:t>
            </a:r>
            <a:endParaRPr lang="ja-JP" altLang="en-US" b="0" dirty="0"/>
          </a:p>
        </p:txBody>
      </p:sp>
      <p:sp>
        <p:nvSpPr>
          <p:cNvPr id="17" name="AutoShape 10">
            <a:extLst>
              <a:ext uri="{FF2B5EF4-FFF2-40B4-BE49-F238E27FC236}">
                <a16:creationId xmlns:a16="http://schemas.microsoft.com/office/drawing/2014/main" id="{0FF5C71F-7C4A-E10C-63E0-B3DFA9C0A247}"/>
              </a:ext>
            </a:extLst>
          </p:cNvPr>
          <p:cNvSpPr>
            <a:spLocks noChangeArrowheads="1"/>
          </p:cNvSpPr>
          <p:nvPr/>
        </p:nvSpPr>
        <p:spPr bwMode="auto">
          <a:xfrm>
            <a:off x="1531686" y="2469749"/>
            <a:ext cx="6857574" cy="2358283"/>
          </a:xfrm>
          <a:prstGeom prst="rect">
            <a:avLst/>
          </a:prstGeom>
          <a:solidFill>
            <a:srgbClr val="FFCD00"/>
          </a:solidFill>
          <a:ln w="19050">
            <a:solidFill>
              <a:sysClr val="windowText" lastClr="000000"/>
            </a:solidFill>
            <a:round/>
            <a:headEnd/>
            <a:tailEnd/>
          </a:ln>
          <a:effectLst/>
        </p:spPr>
        <p:txBody>
          <a:bodyPr anchor="ctr"/>
          <a:lstStyle/>
          <a:p>
            <a:pPr marL="285750" marR="0" lvl="0" indent="-285750" algn="l" defTabSz="457200" rtl="0" eaLnBrk="1" fontAlgn="auto" latinLnBrk="0" hangingPunct="1">
              <a:lnSpc>
                <a:spcPct val="100000"/>
              </a:lnSpc>
              <a:spcBef>
                <a:spcPts val="600"/>
              </a:spcBef>
              <a:spcAft>
                <a:spcPts val="0"/>
              </a:spcAft>
              <a:buClrTx/>
              <a:buSzTx/>
              <a:buFont typeface="Wingdings" panose="05000000000000000000" pitchFamily="2" charset="2"/>
              <a:buChar char="l"/>
              <a:tabLst/>
              <a:defRPr/>
            </a:pP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助成期間における資金計画と事業計画の整合性、確度</a:t>
            </a:r>
            <a:endParaRPr kumimoji="0" lang="en-US" altLang="ja-JP"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endParaRPr>
          </a:p>
          <a:p>
            <a:pPr marL="447675" lvl="1" indent="-285750" defTabSz="457200" fontAlgn="auto">
              <a:spcBef>
                <a:spcPts val="600"/>
              </a:spcBef>
              <a:spcAft>
                <a:spcPts val="0"/>
              </a:spcAft>
              <a:buFont typeface="Wingdings" panose="05000000000000000000" pitchFamily="2" charset="2"/>
              <a:buChar char="Ø"/>
              <a:defRPr/>
            </a:pP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申請事業に係る経費を負担する構成企業、負担方法（自己資金、借入等）を示してください</a:t>
            </a:r>
            <a:endParaRPr kumimoji="0" lang="en-US" altLang="ja-JP"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endParaRPr>
          </a:p>
          <a:p>
            <a:pPr marL="447675" lvl="1" indent="-285750" defTabSz="457200" fontAlgn="auto">
              <a:spcBef>
                <a:spcPts val="600"/>
              </a:spcBef>
              <a:spcAft>
                <a:spcPts val="0"/>
              </a:spcAft>
              <a:buFont typeface="Wingdings" panose="05000000000000000000" pitchFamily="2" charset="2"/>
              <a:buChar char="Ø"/>
              <a:defRPr/>
            </a:pPr>
            <a:r>
              <a:rPr lang="ja-JP" altLang="en-US" sz="1400" kern="0">
                <a:solidFill>
                  <a:srgbClr val="000000"/>
                </a:solidFill>
                <a:latin typeface="Meiryo UI" panose="020B0604030504040204" pitchFamily="50" charset="-128"/>
                <a:ea typeface="Meiryo UI"/>
                <a:cs typeface="+mn-cs"/>
              </a:rPr>
              <a:t>上記が</a:t>
            </a: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確定していない場合、関連する計画を記載してください</a:t>
            </a:r>
            <a:endParaRPr kumimoji="0" lang="en-US" altLang="ja-JP"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endParaRPr>
          </a:p>
        </p:txBody>
      </p:sp>
    </p:spTree>
    <p:extLst>
      <p:ext uri="{BB962C8B-B14F-4D97-AF65-F5344CB8AC3E}">
        <p14:creationId xmlns:p14="http://schemas.microsoft.com/office/powerpoint/2010/main" val="1791067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1">
            <a:extLst>
              <a:ext uri="{FF2B5EF4-FFF2-40B4-BE49-F238E27FC236}">
                <a16:creationId xmlns:a16="http://schemas.microsoft.com/office/drawing/2014/main" id="{21AAD7B7-F2CE-3140-4BD5-B870CD92438B}"/>
              </a:ext>
            </a:extLst>
          </p:cNvPr>
          <p:cNvSpPr>
            <a:spLocks noGrp="1"/>
          </p:cNvSpPr>
          <p:nvPr>
            <p:ph type="title"/>
          </p:nvPr>
        </p:nvSpPr>
        <p:spPr>
          <a:xfrm>
            <a:off x="415925" y="152399"/>
            <a:ext cx="6812190" cy="647701"/>
          </a:xfrm>
        </p:spPr>
        <p:txBody>
          <a:bodyPr vert="horz">
            <a:normAutofit/>
          </a:bodyPr>
          <a:lstStyle/>
          <a:p>
            <a:r>
              <a:rPr lang="en-US" altLang="ja-JP"/>
              <a:t>【</a:t>
            </a:r>
            <a:r>
              <a:rPr lang="ja-JP" altLang="en-US"/>
              <a:t>６．リスクと対応方針</a:t>
            </a:r>
            <a:r>
              <a:rPr lang="en-US" altLang="ja-JP"/>
              <a:t>】</a:t>
            </a:r>
            <a:br>
              <a:rPr lang="en-US" altLang="ja-JP"/>
            </a:br>
            <a:r>
              <a:rPr lang="en-US" altLang="ja-JP"/>
              <a:t>【</a:t>
            </a:r>
            <a:r>
              <a:rPr lang="ja-JP" altLang="en-US"/>
              <a:t>助成期間内のリスク対応</a:t>
            </a:r>
            <a:r>
              <a:rPr lang="en-US" altLang="ja-JP"/>
              <a:t>】</a:t>
            </a:r>
            <a:endParaRPr kumimoji="1" lang="ja-JP" altLang="en-US"/>
          </a:p>
        </p:txBody>
      </p:sp>
      <p:sp>
        <p:nvSpPr>
          <p:cNvPr id="14" name="タイトル 1">
            <a:extLst>
              <a:ext uri="{FF2B5EF4-FFF2-40B4-BE49-F238E27FC236}">
                <a16:creationId xmlns:a16="http://schemas.microsoft.com/office/drawing/2014/main" id="{7F734C1C-6875-CA6C-E168-328F72D42F12}"/>
              </a:ext>
            </a:extLst>
          </p:cNvPr>
          <p:cNvSpPr txBox="1">
            <a:spLocks/>
          </p:cNvSpPr>
          <p:nvPr/>
        </p:nvSpPr>
        <p:spPr bwMode="gray">
          <a:xfrm>
            <a:off x="415924" y="1016000"/>
            <a:ext cx="9074151" cy="455613"/>
          </a:xfrm>
          <a:prstGeom prst="rect">
            <a:avLst/>
          </a:prstGeom>
        </p:spPr>
        <p:txBody>
          <a:bodyPr vert="horz" lIns="0" tIns="0" rIns="0" bIns="0" rtlCol="0" anchor="ctr" anchorCtr="0">
            <a:normAutofit/>
          </a:bodyPr>
          <a:lst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a:lstStyle>
          <a:p>
            <a:pPr fontAlgn="auto">
              <a:spcAft>
                <a:spcPts val="0"/>
              </a:spcAft>
            </a:pPr>
            <a:r>
              <a:rPr lang="en-US" altLang="ja-JP" dirty="0"/>
              <a:t>(</a:t>
            </a:r>
            <a:r>
              <a:rPr lang="ja-JP" altLang="en-US" dirty="0"/>
              <a:t>本ページでの貴社の主張や伝えたいポイントを簡潔に記述してください</a:t>
            </a:r>
            <a:r>
              <a:rPr lang="en-US" altLang="ja-JP" dirty="0"/>
              <a:t>)</a:t>
            </a:r>
            <a:endParaRPr lang="ja-JP" altLang="en-US" b="0" dirty="0"/>
          </a:p>
        </p:txBody>
      </p:sp>
      <p:sp>
        <p:nvSpPr>
          <p:cNvPr id="17" name="AutoShape 10">
            <a:extLst>
              <a:ext uri="{FF2B5EF4-FFF2-40B4-BE49-F238E27FC236}">
                <a16:creationId xmlns:a16="http://schemas.microsoft.com/office/drawing/2014/main" id="{0FF5C71F-7C4A-E10C-63E0-B3DFA9C0A247}"/>
              </a:ext>
            </a:extLst>
          </p:cNvPr>
          <p:cNvSpPr>
            <a:spLocks noChangeArrowheads="1"/>
          </p:cNvSpPr>
          <p:nvPr/>
        </p:nvSpPr>
        <p:spPr bwMode="auto">
          <a:xfrm>
            <a:off x="1531686" y="2469749"/>
            <a:ext cx="6857574" cy="2358283"/>
          </a:xfrm>
          <a:prstGeom prst="rect">
            <a:avLst/>
          </a:prstGeom>
          <a:solidFill>
            <a:srgbClr val="FFCD00"/>
          </a:solidFill>
          <a:ln w="19050">
            <a:solidFill>
              <a:sysClr val="windowText" lastClr="000000"/>
            </a:solidFill>
            <a:round/>
            <a:headEnd/>
            <a:tailEnd/>
          </a:ln>
          <a:effectLst/>
        </p:spPr>
        <p:txBody>
          <a:bodyPr anchor="ctr"/>
          <a:lstStyle/>
          <a:p>
            <a:pPr marL="285750" marR="0" lvl="0" indent="-285750" algn="l" defTabSz="457200" rtl="0" eaLnBrk="1" fontAlgn="auto" latinLnBrk="0" hangingPunct="1">
              <a:lnSpc>
                <a:spcPct val="100000"/>
              </a:lnSpc>
              <a:spcBef>
                <a:spcPts val="600"/>
              </a:spcBef>
              <a:spcAft>
                <a:spcPts val="0"/>
              </a:spcAft>
              <a:buClrTx/>
              <a:buSzTx/>
              <a:buFont typeface="Wingdings" panose="05000000000000000000" pitchFamily="2" charset="2"/>
              <a:buChar char="l"/>
              <a:tabLst/>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助成期間内のリスク対応</a:t>
            </a:r>
            <a:endPar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a:p>
            <a:pPr marL="447675" lvl="1" indent="-285750" defTabSz="457200" fontAlgn="auto">
              <a:spcBef>
                <a:spcPts val="600"/>
              </a:spcBef>
              <a:spcAft>
                <a:spcPts val="0"/>
              </a:spcAft>
              <a:buFont typeface="Wingdings" panose="05000000000000000000" pitchFamily="2" charset="2"/>
              <a:buChar char="Ø"/>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技術・市場・資金調達に関するリスクと対応策を記載してください。</a:t>
            </a:r>
          </a:p>
          <a:p>
            <a:pPr marL="447675" lvl="1" indent="-285750" defTabSz="457200" fontAlgn="auto">
              <a:spcBef>
                <a:spcPts val="600"/>
              </a:spcBef>
              <a:spcAft>
                <a:spcPts val="0"/>
              </a:spcAft>
              <a:buFont typeface="Wingdings" panose="05000000000000000000" pitchFamily="2" charset="2"/>
              <a:buChar char="Ø"/>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法規制上の</a:t>
            </a:r>
            <a:r>
              <a:rPr lang="ja-JP" altLang="en-US" sz="1400" kern="0" dirty="0">
                <a:solidFill>
                  <a:srgbClr val="000000"/>
                </a:solidFill>
                <a:latin typeface="Meiryo UI" panose="020B0604030504040204" pitchFamily="50" charset="-128"/>
                <a:ea typeface="Meiryo UI"/>
                <a:cs typeface="+mn-cs"/>
              </a:rPr>
              <a:t>リスク</a:t>
            </a: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（許認可・安全規制等）と対応策を記載してください。</a:t>
            </a:r>
          </a:p>
          <a:p>
            <a:pPr marL="447675" lvl="1" indent="-285750" defTabSz="457200" fontAlgn="auto">
              <a:spcBef>
                <a:spcPts val="600"/>
              </a:spcBef>
              <a:spcAft>
                <a:spcPts val="0"/>
              </a:spcAft>
              <a:buFont typeface="Wingdings" panose="05000000000000000000" pitchFamily="2" charset="2"/>
              <a:buChar char="Ø"/>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需給・調達リスク（原料・部材・人材等）と対応策を記載してください。</a:t>
            </a:r>
          </a:p>
        </p:txBody>
      </p:sp>
    </p:spTree>
    <p:extLst>
      <p:ext uri="{BB962C8B-B14F-4D97-AF65-F5344CB8AC3E}">
        <p14:creationId xmlns:p14="http://schemas.microsoft.com/office/powerpoint/2010/main" val="5645691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1">
            <a:extLst>
              <a:ext uri="{FF2B5EF4-FFF2-40B4-BE49-F238E27FC236}">
                <a16:creationId xmlns:a16="http://schemas.microsoft.com/office/drawing/2014/main" id="{21AAD7B7-F2CE-3140-4BD5-B870CD92438B}"/>
              </a:ext>
            </a:extLst>
          </p:cNvPr>
          <p:cNvSpPr>
            <a:spLocks noGrp="1"/>
          </p:cNvSpPr>
          <p:nvPr>
            <p:ph type="title"/>
          </p:nvPr>
        </p:nvSpPr>
        <p:spPr>
          <a:xfrm>
            <a:off x="415925" y="152399"/>
            <a:ext cx="6812190" cy="647701"/>
          </a:xfrm>
        </p:spPr>
        <p:txBody>
          <a:bodyPr vert="horz">
            <a:normAutofit/>
          </a:bodyPr>
          <a:lstStyle/>
          <a:p>
            <a:r>
              <a:rPr lang="en-US" altLang="ja-JP" dirty="0"/>
              <a:t>【</a:t>
            </a:r>
            <a:r>
              <a:rPr lang="ja-JP" altLang="en-US" dirty="0"/>
              <a:t>６．リスクと対応方針</a:t>
            </a:r>
            <a:r>
              <a:rPr lang="en-US" altLang="ja-JP" dirty="0"/>
              <a:t>】</a:t>
            </a:r>
            <a:br>
              <a:rPr lang="en-US" altLang="ja-JP" dirty="0"/>
            </a:br>
            <a:r>
              <a:rPr lang="en-US" altLang="ja-JP" dirty="0"/>
              <a:t>【</a:t>
            </a:r>
            <a:r>
              <a:rPr lang="ja-JP" altLang="en-US" dirty="0"/>
              <a:t>報告期間内のリスク対応</a:t>
            </a:r>
            <a:r>
              <a:rPr lang="en-US" altLang="ja-JP" dirty="0"/>
              <a:t>】</a:t>
            </a:r>
            <a:endParaRPr kumimoji="1" lang="ja-JP" altLang="en-US" dirty="0"/>
          </a:p>
        </p:txBody>
      </p:sp>
      <p:sp>
        <p:nvSpPr>
          <p:cNvPr id="14" name="タイトル 1">
            <a:extLst>
              <a:ext uri="{FF2B5EF4-FFF2-40B4-BE49-F238E27FC236}">
                <a16:creationId xmlns:a16="http://schemas.microsoft.com/office/drawing/2014/main" id="{7F734C1C-6875-CA6C-E168-328F72D42F12}"/>
              </a:ext>
            </a:extLst>
          </p:cNvPr>
          <p:cNvSpPr txBox="1">
            <a:spLocks/>
          </p:cNvSpPr>
          <p:nvPr/>
        </p:nvSpPr>
        <p:spPr bwMode="gray">
          <a:xfrm>
            <a:off x="415924" y="1016000"/>
            <a:ext cx="9074151" cy="455613"/>
          </a:xfrm>
          <a:prstGeom prst="rect">
            <a:avLst/>
          </a:prstGeom>
        </p:spPr>
        <p:txBody>
          <a:bodyPr vert="horz" lIns="0" tIns="0" rIns="0" bIns="0" rtlCol="0" anchor="ctr" anchorCtr="0">
            <a:normAutofit/>
          </a:bodyPr>
          <a:lst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a:lstStyle>
          <a:p>
            <a:pPr fontAlgn="auto">
              <a:spcAft>
                <a:spcPts val="0"/>
              </a:spcAft>
            </a:pPr>
            <a:r>
              <a:rPr lang="en-US" altLang="ja-JP" dirty="0"/>
              <a:t>(</a:t>
            </a:r>
            <a:r>
              <a:rPr lang="ja-JP" altLang="en-US" dirty="0"/>
              <a:t>本ページでの貴社の主張や伝えたいポイントを簡潔に記述してください</a:t>
            </a:r>
            <a:r>
              <a:rPr lang="en-US" altLang="ja-JP" dirty="0"/>
              <a:t>)</a:t>
            </a:r>
            <a:endParaRPr lang="ja-JP" altLang="en-US" b="0" dirty="0"/>
          </a:p>
        </p:txBody>
      </p:sp>
      <p:sp>
        <p:nvSpPr>
          <p:cNvPr id="17" name="AutoShape 10">
            <a:extLst>
              <a:ext uri="{FF2B5EF4-FFF2-40B4-BE49-F238E27FC236}">
                <a16:creationId xmlns:a16="http://schemas.microsoft.com/office/drawing/2014/main" id="{0FF5C71F-7C4A-E10C-63E0-B3DFA9C0A247}"/>
              </a:ext>
            </a:extLst>
          </p:cNvPr>
          <p:cNvSpPr>
            <a:spLocks noChangeArrowheads="1"/>
          </p:cNvSpPr>
          <p:nvPr/>
        </p:nvSpPr>
        <p:spPr bwMode="auto">
          <a:xfrm>
            <a:off x="1531686" y="2469749"/>
            <a:ext cx="6857574" cy="2358283"/>
          </a:xfrm>
          <a:prstGeom prst="rect">
            <a:avLst/>
          </a:prstGeom>
          <a:solidFill>
            <a:srgbClr val="FFCD00"/>
          </a:solidFill>
          <a:ln w="19050">
            <a:solidFill>
              <a:sysClr val="windowText" lastClr="000000"/>
            </a:solidFill>
            <a:round/>
            <a:headEnd/>
            <a:tailEnd/>
          </a:ln>
          <a:effectLst/>
        </p:spPr>
        <p:txBody>
          <a:bodyPr anchor="ctr"/>
          <a:lstStyle/>
          <a:p>
            <a:pPr marL="285750" marR="0" lvl="0" indent="-285750" algn="l" defTabSz="457200" rtl="0" eaLnBrk="1" fontAlgn="auto" latinLnBrk="0" hangingPunct="1">
              <a:lnSpc>
                <a:spcPct val="100000"/>
              </a:lnSpc>
              <a:spcBef>
                <a:spcPts val="600"/>
              </a:spcBef>
              <a:spcAft>
                <a:spcPts val="0"/>
              </a:spcAft>
              <a:buClrTx/>
              <a:buSzTx/>
              <a:buFont typeface="Wingdings" panose="05000000000000000000" pitchFamily="2" charset="2"/>
              <a:buChar char="l"/>
              <a:tabLst/>
              <a:defRPr/>
            </a:pPr>
            <a:r>
              <a:rPr lang="ja-JP" altLang="en-US" sz="1400" kern="0" dirty="0">
                <a:solidFill>
                  <a:srgbClr val="000000"/>
                </a:solidFill>
                <a:latin typeface="Meiryo UI" panose="020B0604030504040204" pitchFamily="50" charset="-128"/>
                <a:ea typeface="Meiryo UI"/>
                <a:cs typeface="+mn-cs"/>
              </a:rPr>
              <a:t>報告</a:t>
            </a: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期間に想定されるリスクへの対応策</a:t>
            </a:r>
          </a:p>
          <a:p>
            <a:pPr marL="447675" lvl="1" indent="-285750" defTabSz="457200" fontAlgn="auto">
              <a:spcBef>
                <a:spcPts val="600"/>
              </a:spcBef>
              <a:spcAft>
                <a:spcPts val="0"/>
              </a:spcAft>
              <a:buFont typeface="Wingdings" panose="05000000000000000000" pitchFamily="2" charset="2"/>
              <a:buChar char="Ø"/>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報告期間におけるリスクとその対応策について記載してください</a:t>
            </a:r>
            <a:br>
              <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b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（今後のパートナーシップの計画等）</a:t>
            </a:r>
          </a:p>
        </p:txBody>
      </p:sp>
    </p:spTree>
    <p:extLst>
      <p:ext uri="{BB962C8B-B14F-4D97-AF65-F5344CB8AC3E}">
        <p14:creationId xmlns:p14="http://schemas.microsoft.com/office/powerpoint/2010/main" val="18495281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タイトル 1">
            <a:extLst>
              <a:ext uri="{FF2B5EF4-FFF2-40B4-BE49-F238E27FC236}">
                <a16:creationId xmlns:a16="http://schemas.microsoft.com/office/drawing/2014/main" id="{7F734C1C-6875-CA6C-E168-328F72D42F12}"/>
              </a:ext>
            </a:extLst>
          </p:cNvPr>
          <p:cNvSpPr txBox="1">
            <a:spLocks/>
          </p:cNvSpPr>
          <p:nvPr/>
        </p:nvSpPr>
        <p:spPr bwMode="gray">
          <a:xfrm>
            <a:off x="415924" y="1016000"/>
            <a:ext cx="9074151" cy="455613"/>
          </a:xfrm>
          <a:prstGeom prst="rect">
            <a:avLst/>
          </a:prstGeom>
        </p:spPr>
        <p:txBody>
          <a:bodyPr vert="horz" lIns="0" tIns="0" rIns="0" bIns="0" rtlCol="0" anchor="ctr" anchorCtr="0">
            <a:normAutofit/>
          </a:bodyPr>
          <a:lst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a:lstStyle>
          <a:p>
            <a:pPr fontAlgn="auto">
              <a:spcAft>
                <a:spcPts val="0"/>
              </a:spcAft>
            </a:pPr>
            <a:r>
              <a:rPr lang="en-US" altLang="ja-JP" dirty="0"/>
              <a:t>(</a:t>
            </a:r>
            <a:r>
              <a:rPr lang="ja-JP" altLang="en-US" dirty="0"/>
              <a:t>本ページでの貴社の主張や伝えたいポイントを簡潔に記述してください</a:t>
            </a:r>
            <a:r>
              <a:rPr lang="en-US" altLang="ja-JP" dirty="0"/>
              <a:t>)</a:t>
            </a:r>
            <a:endParaRPr lang="ja-JP" altLang="en-US" b="0" dirty="0"/>
          </a:p>
        </p:txBody>
      </p:sp>
      <p:sp>
        <p:nvSpPr>
          <p:cNvPr id="17" name="AutoShape 10">
            <a:extLst>
              <a:ext uri="{FF2B5EF4-FFF2-40B4-BE49-F238E27FC236}">
                <a16:creationId xmlns:a16="http://schemas.microsoft.com/office/drawing/2014/main" id="{0FF5C71F-7C4A-E10C-63E0-B3DFA9C0A247}"/>
              </a:ext>
            </a:extLst>
          </p:cNvPr>
          <p:cNvSpPr>
            <a:spLocks noChangeArrowheads="1"/>
          </p:cNvSpPr>
          <p:nvPr/>
        </p:nvSpPr>
        <p:spPr bwMode="auto">
          <a:xfrm>
            <a:off x="1531686" y="2469749"/>
            <a:ext cx="6857574" cy="2358283"/>
          </a:xfrm>
          <a:prstGeom prst="rect">
            <a:avLst/>
          </a:prstGeom>
          <a:solidFill>
            <a:srgbClr val="FFCD00"/>
          </a:solidFill>
          <a:ln w="19050">
            <a:solidFill>
              <a:sysClr val="windowText" lastClr="000000"/>
            </a:solidFill>
            <a:round/>
            <a:headEnd/>
            <a:tailEnd/>
          </a:ln>
          <a:effectLst/>
        </p:spPr>
        <p:txBody>
          <a:bodyPr anchor="ctr"/>
          <a:lstStyle/>
          <a:p>
            <a:pPr marL="285750" marR="0" lvl="0" indent="-285750" algn="l" defTabSz="457200" rtl="0" eaLnBrk="1" fontAlgn="auto" latinLnBrk="0" hangingPunct="1">
              <a:lnSpc>
                <a:spcPct val="100000"/>
              </a:lnSpc>
              <a:spcBef>
                <a:spcPts val="600"/>
              </a:spcBef>
              <a:spcAft>
                <a:spcPts val="0"/>
              </a:spcAft>
              <a:buClrTx/>
              <a:buSzTx/>
              <a:buFont typeface="Wingdings" panose="05000000000000000000" pitchFamily="2" charset="2"/>
              <a:buChar char="l"/>
              <a:tabLst/>
              <a:defRPr/>
            </a:pPr>
            <a:r>
              <a:rPr lang="ja-JP" altLang="en-US" sz="1400" kern="0" dirty="0">
                <a:solidFill>
                  <a:srgbClr val="000000"/>
                </a:solidFill>
                <a:latin typeface="Meiryo UI" panose="020B0604030504040204" pitchFamily="50" charset="-128"/>
                <a:ea typeface="Meiryo UI"/>
                <a:cs typeface="+mn-cs"/>
              </a:rPr>
              <a:t>事業の優位性</a:t>
            </a:r>
            <a:endPar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a:p>
            <a:pPr marL="447675" marR="0" lvl="0" indent="-285750" algn="l" defTabSz="457200" rtl="0" eaLnBrk="1" fontAlgn="auto" latinLnBrk="0" hangingPunct="1">
              <a:lnSpc>
                <a:spcPct val="100000"/>
              </a:lnSpc>
              <a:spcBef>
                <a:spcPts val="600"/>
              </a:spcBef>
              <a:spcAft>
                <a:spcPts val="0"/>
              </a:spcAft>
              <a:buClrTx/>
              <a:buSzTx/>
              <a:buFont typeface="Wingdings" panose="05000000000000000000" pitchFamily="2" charset="2"/>
              <a:buChar char="Ø"/>
              <a:tabLst/>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他の技術、サービス、システムと比較したときの事業の新規性、独自性も含めた優位性を記載してください</a:t>
            </a:r>
            <a:endPar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a:p>
            <a:pPr marL="447675" marR="0" lvl="0" indent="-285750" algn="l" defTabSz="457200" rtl="0" eaLnBrk="1" fontAlgn="auto" latinLnBrk="0" hangingPunct="1">
              <a:lnSpc>
                <a:spcPct val="100000"/>
              </a:lnSpc>
              <a:spcBef>
                <a:spcPts val="600"/>
              </a:spcBef>
              <a:spcAft>
                <a:spcPts val="0"/>
              </a:spcAft>
              <a:buClrTx/>
              <a:buSzTx/>
              <a:buFont typeface="Wingdings" panose="05000000000000000000" pitchFamily="2" charset="2"/>
              <a:buChar char="Ø"/>
              <a:tabLst/>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技術的な観点だけではなく、ビジネスの観点</a:t>
            </a: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も含めて記載</a:t>
            </a: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いただいて構いません</a:t>
            </a:r>
          </a:p>
        </p:txBody>
      </p:sp>
      <p:sp>
        <p:nvSpPr>
          <p:cNvPr id="4" name="タイトル 1">
            <a:extLst>
              <a:ext uri="{FF2B5EF4-FFF2-40B4-BE49-F238E27FC236}">
                <a16:creationId xmlns:a16="http://schemas.microsoft.com/office/drawing/2014/main" id="{211C50A6-F21D-D08B-37B2-952C10936520}"/>
              </a:ext>
            </a:extLst>
          </p:cNvPr>
          <p:cNvSpPr>
            <a:spLocks noGrp="1"/>
          </p:cNvSpPr>
          <p:nvPr>
            <p:ph type="title"/>
          </p:nvPr>
        </p:nvSpPr>
        <p:spPr>
          <a:xfrm>
            <a:off x="415925" y="152399"/>
            <a:ext cx="6812190" cy="647701"/>
          </a:xfrm>
        </p:spPr>
        <p:txBody>
          <a:bodyPr vert="horz">
            <a:normAutofit/>
          </a:bodyPr>
          <a:lstStyle/>
          <a:p>
            <a:r>
              <a:rPr lang="en-US" altLang="ja-JP" dirty="0"/>
              <a:t>【</a:t>
            </a:r>
            <a:r>
              <a:rPr lang="ja-JP" altLang="en-US" dirty="0"/>
              <a:t>７．事業の提供価値</a:t>
            </a:r>
            <a:r>
              <a:rPr lang="en-US" altLang="ja-JP" dirty="0"/>
              <a:t>】</a:t>
            </a:r>
            <a:br>
              <a:rPr lang="en-US" altLang="ja-JP" dirty="0"/>
            </a:br>
            <a:r>
              <a:rPr lang="en-US" altLang="ja-JP" dirty="0"/>
              <a:t>【</a:t>
            </a:r>
            <a:r>
              <a:rPr lang="ja-JP" altLang="en-US" dirty="0"/>
              <a:t>事業の優位性</a:t>
            </a:r>
            <a:r>
              <a:rPr lang="en-US" altLang="ja-JP" dirty="0"/>
              <a:t>】</a:t>
            </a:r>
            <a:endParaRPr kumimoji="1" lang="ja-JP" altLang="en-US" dirty="0"/>
          </a:p>
        </p:txBody>
      </p:sp>
    </p:spTree>
    <p:extLst>
      <p:ext uri="{BB962C8B-B14F-4D97-AF65-F5344CB8AC3E}">
        <p14:creationId xmlns:p14="http://schemas.microsoft.com/office/powerpoint/2010/main" val="6407215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C1BD3D-D7D8-8EBC-EED7-E5D8C9A5CB4C}"/>
            </a:ext>
          </a:extLst>
        </p:cNvPr>
        <p:cNvGrpSpPr/>
        <p:nvPr/>
      </p:nvGrpSpPr>
      <p:grpSpPr>
        <a:xfrm>
          <a:off x="0" y="0"/>
          <a:ext cx="0" cy="0"/>
          <a:chOff x="0" y="0"/>
          <a:chExt cx="0" cy="0"/>
        </a:xfrm>
      </p:grpSpPr>
      <p:sp>
        <p:nvSpPr>
          <p:cNvPr id="14" name="タイトル 1">
            <a:extLst>
              <a:ext uri="{FF2B5EF4-FFF2-40B4-BE49-F238E27FC236}">
                <a16:creationId xmlns:a16="http://schemas.microsoft.com/office/drawing/2014/main" id="{B00FA0DC-F156-B10C-1280-B1FC70A7D474}"/>
              </a:ext>
            </a:extLst>
          </p:cNvPr>
          <p:cNvSpPr txBox="1">
            <a:spLocks/>
          </p:cNvSpPr>
          <p:nvPr/>
        </p:nvSpPr>
        <p:spPr bwMode="gray">
          <a:xfrm>
            <a:off x="415924" y="1016000"/>
            <a:ext cx="9074151" cy="455613"/>
          </a:xfrm>
          <a:prstGeom prst="rect">
            <a:avLst/>
          </a:prstGeom>
        </p:spPr>
        <p:txBody>
          <a:bodyPr vert="horz" lIns="0" tIns="0" rIns="0" bIns="0" rtlCol="0" anchor="ctr" anchorCtr="0">
            <a:normAutofit/>
          </a:bodyPr>
          <a:lst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a:lstStyle>
          <a:p>
            <a:pPr fontAlgn="auto">
              <a:spcAft>
                <a:spcPts val="0"/>
              </a:spcAft>
            </a:pPr>
            <a:r>
              <a:rPr lang="en-US" altLang="ja-JP" dirty="0"/>
              <a:t>(</a:t>
            </a:r>
            <a:r>
              <a:rPr lang="ja-JP" altLang="en-US" dirty="0"/>
              <a:t>本ページでの貴社の主張や伝えたいポイントを簡潔に記述してください</a:t>
            </a:r>
            <a:r>
              <a:rPr lang="en-US" altLang="ja-JP" dirty="0"/>
              <a:t>)</a:t>
            </a:r>
            <a:endParaRPr lang="ja-JP" altLang="en-US" b="0" dirty="0"/>
          </a:p>
        </p:txBody>
      </p:sp>
      <p:sp>
        <p:nvSpPr>
          <p:cNvPr id="17" name="AutoShape 10">
            <a:extLst>
              <a:ext uri="{FF2B5EF4-FFF2-40B4-BE49-F238E27FC236}">
                <a16:creationId xmlns:a16="http://schemas.microsoft.com/office/drawing/2014/main" id="{A245C3EB-2BD7-359D-4A3D-93D806EFC838}"/>
              </a:ext>
            </a:extLst>
          </p:cNvPr>
          <p:cNvSpPr>
            <a:spLocks noChangeArrowheads="1"/>
          </p:cNvSpPr>
          <p:nvPr/>
        </p:nvSpPr>
        <p:spPr bwMode="auto">
          <a:xfrm>
            <a:off x="1531686" y="2469749"/>
            <a:ext cx="6857574" cy="2358283"/>
          </a:xfrm>
          <a:prstGeom prst="rect">
            <a:avLst/>
          </a:prstGeom>
          <a:solidFill>
            <a:srgbClr val="FFCD00"/>
          </a:solidFill>
          <a:ln w="19050">
            <a:solidFill>
              <a:sysClr val="windowText" lastClr="000000"/>
            </a:solidFill>
            <a:round/>
            <a:headEnd/>
            <a:tailEnd/>
          </a:ln>
          <a:effectLst/>
        </p:spPr>
        <p:txBody>
          <a:bodyPr anchor="ctr"/>
          <a:lstStyle/>
          <a:p>
            <a:pPr marL="285750" marR="0" lvl="0" indent="-285750" algn="l" defTabSz="457200" rtl="0" eaLnBrk="1" fontAlgn="auto" latinLnBrk="0" hangingPunct="1">
              <a:lnSpc>
                <a:spcPct val="100000"/>
              </a:lnSpc>
              <a:spcBef>
                <a:spcPts val="600"/>
              </a:spcBef>
              <a:spcAft>
                <a:spcPts val="0"/>
              </a:spcAft>
              <a:buClrTx/>
              <a:buSzTx/>
              <a:buFont typeface="Wingdings" panose="05000000000000000000" pitchFamily="2" charset="2"/>
              <a:buChar char="l"/>
              <a:tabLst/>
              <a:defRPr/>
            </a:pP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経済への波及効果</a:t>
            </a:r>
            <a:endParaRPr kumimoji="0" lang="en-US" altLang="ja-JP" sz="1400" b="0" i="0" u="none" strike="noStrike" kern="0" cap="none" spc="0" normalizeH="0" baseline="0" noProof="0" dirty="0">
              <a:ln>
                <a:noFill/>
              </a:ln>
              <a:effectLst/>
              <a:uLnTx/>
              <a:uFillTx/>
              <a:latin typeface="Meiryo UI" panose="020B0604030504040204" pitchFamily="50" charset="-128"/>
              <a:ea typeface="Meiryo UI"/>
              <a:cs typeface="+mn-cs"/>
            </a:endParaRPr>
          </a:p>
          <a:p>
            <a:pPr marL="447675" marR="0" lvl="0" indent="-285750" algn="l" defTabSz="457200" rtl="0" eaLnBrk="1" fontAlgn="auto" latinLnBrk="0" hangingPunct="1">
              <a:lnSpc>
                <a:spcPct val="100000"/>
              </a:lnSpc>
              <a:spcBef>
                <a:spcPts val="600"/>
              </a:spcBef>
              <a:spcAft>
                <a:spcPts val="0"/>
              </a:spcAft>
              <a:buClrTx/>
              <a:buSzTx/>
              <a:buFont typeface="Wingdings" panose="05000000000000000000" pitchFamily="2" charset="2"/>
              <a:buChar char="Ø"/>
              <a:tabLst/>
              <a:defRPr/>
            </a:pP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申請事業の経済や市場へのインパクトの大きさを記載してください</a:t>
            </a:r>
            <a:endParaRPr kumimoji="0" lang="en-US" altLang="ja-JP" sz="1400" b="0" i="0" u="none" strike="noStrike" kern="0" cap="none" spc="0" normalizeH="0" baseline="0" noProof="0" dirty="0">
              <a:ln>
                <a:noFill/>
              </a:ln>
              <a:effectLst/>
              <a:uLnTx/>
              <a:uFillTx/>
              <a:latin typeface="Meiryo UI" panose="020B0604030504040204" pitchFamily="50" charset="-128"/>
              <a:ea typeface="Meiryo UI"/>
              <a:cs typeface="+mn-cs"/>
            </a:endParaRPr>
          </a:p>
          <a:p>
            <a:pPr marL="447675" marR="0" lvl="0" indent="-285750" algn="l" defTabSz="457200" rtl="0" eaLnBrk="1" fontAlgn="auto" latinLnBrk="0" hangingPunct="1">
              <a:lnSpc>
                <a:spcPct val="100000"/>
              </a:lnSpc>
              <a:spcBef>
                <a:spcPts val="600"/>
              </a:spcBef>
              <a:spcAft>
                <a:spcPts val="0"/>
              </a:spcAft>
              <a:buClrTx/>
              <a:buSzTx/>
              <a:buFont typeface="Wingdings" panose="05000000000000000000" pitchFamily="2" charset="2"/>
              <a:buChar char="Ø"/>
              <a:tabLst/>
              <a:defRPr/>
            </a:pP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経済的な観点</a:t>
            </a:r>
            <a:r>
              <a:rPr lang="ja-JP" altLang="en-US" sz="1400" kern="0" dirty="0">
                <a:latin typeface="Meiryo UI" panose="020B0604030504040204" pitchFamily="50" charset="-128"/>
                <a:ea typeface="Meiryo UI"/>
                <a:cs typeface="+mn-cs"/>
              </a:rPr>
              <a:t>から、東京</a:t>
            </a: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都の事業として実施する意義を記載してください。</a:t>
            </a:r>
            <a:br>
              <a:rPr lang="en-US" altLang="ja-JP" sz="1400" kern="0" dirty="0">
                <a:latin typeface="Meiryo UI" panose="020B0604030504040204" pitchFamily="50" charset="-128"/>
                <a:ea typeface="Meiryo UI"/>
                <a:cs typeface="+mn-cs"/>
              </a:rPr>
            </a:br>
            <a:r>
              <a:rPr lang="ja-JP" altLang="en-US" sz="1400" kern="0" dirty="0">
                <a:latin typeface="Meiryo UI" panose="020B0604030504040204" pitchFamily="50" charset="-128"/>
                <a:ea typeface="Meiryo UI"/>
                <a:cs typeface="+mn-cs"/>
              </a:rPr>
              <a:t>（</a:t>
            </a: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東京における産業振興、新市場創出、中小企業活性化への効果　等）</a:t>
            </a:r>
          </a:p>
        </p:txBody>
      </p:sp>
      <p:sp>
        <p:nvSpPr>
          <p:cNvPr id="4" name="タイトル 1">
            <a:extLst>
              <a:ext uri="{FF2B5EF4-FFF2-40B4-BE49-F238E27FC236}">
                <a16:creationId xmlns:a16="http://schemas.microsoft.com/office/drawing/2014/main" id="{F7645810-3F9C-2B41-7240-3D16BB589872}"/>
              </a:ext>
            </a:extLst>
          </p:cNvPr>
          <p:cNvSpPr>
            <a:spLocks noGrp="1"/>
          </p:cNvSpPr>
          <p:nvPr>
            <p:ph type="title"/>
          </p:nvPr>
        </p:nvSpPr>
        <p:spPr>
          <a:xfrm>
            <a:off x="415925" y="152399"/>
            <a:ext cx="6812190" cy="647701"/>
          </a:xfrm>
        </p:spPr>
        <p:txBody>
          <a:bodyPr vert="horz">
            <a:normAutofit/>
          </a:bodyPr>
          <a:lstStyle/>
          <a:p>
            <a:r>
              <a:rPr lang="en-US" altLang="ja-JP"/>
              <a:t>【</a:t>
            </a:r>
            <a:r>
              <a:rPr lang="ja-JP" altLang="en-US"/>
              <a:t>７．事業の提供価値</a:t>
            </a:r>
            <a:r>
              <a:rPr lang="en-US" altLang="ja-JP"/>
              <a:t>】</a:t>
            </a:r>
            <a:br>
              <a:rPr lang="en-US" altLang="ja-JP"/>
            </a:br>
            <a:r>
              <a:rPr lang="en-US" altLang="ja-JP"/>
              <a:t>【</a:t>
            </a:r>
            <a:r>
              <a:rPr lang="ja-JP" altLang="en-US"/>
              <a:t>経済への波及効果</a:t>
            </a:r>
            <a:r>
              <a:rPr lang="en-US" altLang="ja-JP"/>
              <a:t>】</a:t>
            </a:r>
            <a:endParaRPr kumimoji="1" lang="ja-JP" altLang="en-US"/>
          </a:p>
        </p:txBody>
      </p:sp>
    </p:spTree>
    <p:extLst>
      <p:ext uri="{BB962C8B-B14F-4D97-AF65-F5344CB8AC3E}">
        <p14:creationId xmlns:p14="http://schemas.microsoft.com/office/powerpoint/2010/main" val="9806205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6">
            <a:extLst>
              <a:ext uri="{FF2B5EF4-FFF2-40B4-BE49-F238E27FC236}">
                <a16:creationId xmlns:a16="http://schemas.microsoft.com/office/drawing/2014/main" id="{E9216DFC-A94A-B2B9-163E-2955A189F6EE}"/>
              </a:ext>
            </a:extLst>
          </p:cNvPr>
          <p:cNvSpPr>
            <a:spLocks noGrp="1" noChangeArrowheads="1"/>
          </p:cNvSpPr>
          <p:nvPr>
            <p:ph type="body" sz="quarter" idx="10"/>
          </p:nvPr>
        </p:nvSpPr>
        <p:spPr bwMode="gray">
          <a:xfrm>
            <a:off x="436260" y="6386550"/>
            <a:ext cx="2138989" cy="276999"/>
          </a:xfrm>
        </p:spPr>
        <p:txBody>
          <a:bodyPr/>
          <a:lstStyle/>
          <a:p>
            <a:r>
              <a:rPr kumimoji="1" lang="ja-JP" altLang="en-US" sz="1800"/>
              <a:t>（提出日）</a:t>
            </a:r>
          </a:p>
        </p:txBody>
      </p:sp>
      <p:sp>
        <p:nvSpPr>
          <p:cNvPr id="7" name="Text Box 9">
            <a:extLst>
              <a:ext uri="{FF2B5EF4-FFF2-40B4-BE49-F238E27FC236}">
                <a16:creationId xmlns:a16="http://schemas.microsoft.com/office/drawing/2014/main" id="{64A1635D-5665-306B-D6B5-58FD67D33FB0}"/>
              </a:ext>
            </a:extLst>
          </p:cNvPr>
          <p:cNvSpPr txBox="1">
            <a:spLocks noChangeArrowheads="1"/>
          </p:cNvSpPr>
          <p:nvPr/>
        </p:nvSpPr>
        <p:spPr bwMode="gray">
          <a:xfrm>
            <a:off x="436260" y="5844426"/>
            <a:ext cx="2138989" cy="382036"/>
          </a:xfrm>
          <a:prstGeom prst="rect">
            <a:avLst/>
          </a:prstGeom>
          <a:noFill/>
          <a:ln w="12700" cap="rnd" algn="ctr">
            <a:noFill/>
            <a:miter lim="800000"/>
            <a:headEnd/>
            <a:tailEnd/>
          </a:ln>
          <a:effectLst/>
        </p:spPr>
        <p:txBody>
          <a:bodyPr wrap="none" lIns="0" tIns="0" rIns="0" bIns="0" anchor="ctr">
            <a:noAutofit/>
          </a:bodyPr>
          <a:lstStyle/>
          <a:p>
            <a:pPr algn="l">
              <a:lnSpc>
                <a:spcPct val="100000"/>
              </a:lnSpc>
              <a:spcBef>
                <a:spcPts val="0"/>
              </a:spcBef>
              <a:spcAft>
                <a:spcPts val="0"/>
              </a:spcAft>
            </a:pPr>
            <a:r>
              <a:rPr lang="ja-JP" altLang="en-US" sz="1800" dirty="0">
                <a:solidFill>
                  <a:srgbClr val="000000"/>
                </a:solidFill>
                <a:latin typeface="Yu Gothic UI" panose="020B0500000000000000" pitchFamily="50" charset="-128"/>
                <a:cs typeface="+mn-cs"/>
                <a:sym typeface="+mn-lt"/>
              </a:rPr>
              <a:t>（代表企業）</a:t>
            </a:r>
            <a:endParaRPr lang="en-US" altLang="ja-JP" sz="1800" kern="1200" baseline="0" dirty="0">
              <a:solidFill>
                <a:srgbClr val="000000"/>
              </a:solidFill>
              <a:latin typeface="+mn-ea"/>
              <a:cs typeface="+mn-cs"/>
              <a:sym typeface="+mn-lt"/>
            </a:endParaRPr>
          </a:p>
        </p:txBody>
      </p:sp>
      <p:sp>
        <p:nvSpPr>
          <p:cNvPr id="8" name="タイトル 1">
            <a:extLst>
              <a:ext uri="{FF2B5EF4-FFF2-40B4-BE49-F238E27FC236}">
                <a16:creationId xmlns:a16="http://schemas.microsoft.com/office/drawing/2014/main" id="{5EB1862E-FF75-ABC2-0CBC-D04947991E9B}"/>
              </a:ext>
            </a:extLst>
          </p:cNvPr>
          <p:cNvSpPr>
            <a:spLocks noGrp="1"/>
          </p:cNvSpPr>
          <p:nvPr>
            <p:ph type="ctrTitle"/>
          </p:nvPr>
        </p:nvSpPr>
        <p:spPr>
          <a:xfrm>
            <a:off x="417599" y="5358096"/>
            <a:ext cx="2848115" cy="382036"/>
          </a:xfrm>
        </p:spPr>
        <p:txBody>
          <a:bodyPr vert="horz" anchor="ctr"/>
          <a:lstStyle/>
          <a:p>
            <a:pPr algn="ctr"/>
            <a:r>
              <a:rPr kumimoji="1" lang="ja-JP" altLang="en-US" sz="2400" dirty="0"/>
              <a:t>申請事業企画書</a:t>
            </a:r>
          </a:p>
        </p:txBody>
      </p:sp>
      <p:sp>
        <p:nvSpPr>
          <p:cNvPr id="9" name="Text Box 9">
            <a:extLst>
              <a:ext uri="{FF2B5EF4-FFF2-40B4-BE49-F238E27FC236}">
                <a16:creationId xmlns:a16="http://schemas.microsoft.com/office/drawing/2014/main" id="{85AE048C-9003-5922-7437-9291D678A097}"/>
              </a:ext>
            </a:extLst>
          </p:cNvPr>
          <p:cNvSpPr txBox="1">
            <a:spLocks noChangeArrowheads="1"/>
          </p:cNvSpPr>
          <p:nvPr/>
        </p:nvSpPr>
        <p:spPr bwMode="gray">
          <a:xfrm>
            <a:off x="2634624" y="5844426"/>
            <a:ext cx="2138989" cy="382036"/>
          </a:xfrm>
          <a:prstGeom prst="rect">
            <a:avLst/>
          </a:prstGeom>
          <a:noFill/>
          <a:ln w="12700" cap="rnd" algn="ctr">
            <a:noFill/>
            <a:miter lim="800000"/>
            <a:headEnd/>
            <a:tailEnd/>
          </a:ln>
          <a:effectLst/>
        </p:spPr>
        <p:txBody>
          <a:bodyPr wrap="none" lIns="0" tIns="0" rIns="0" bIns="0" anchor="ctr">
            <a:noAutofit/>
          </a:bodyPr>
          <a:lstStyle/>
          <a:p>
            <a:pPr algn="l">
              <a:lnSpc>
                <a:spcPct val="100000"/>
              </a:lnSpc>
              <a:spcBef>
                <a:spcPts val="0"/>
              </a:spcBef>
              <a:spcAft>
                <a:spcPts val="0"/>
              </a:spcAft>
            </a:pPr>
            <a:r>
              <a:rPr lang="ja-JP" altLang="en-US" sz="1800" kern="1200" baseline="0" dirty="0">
                <a:solidFill>
                  <a:srgbClr val="000000"/>
                </a:solidFill>
                <a:latin typeface="Yu Gothic UI" panose="020B0500000000000000" pitchFamily="50" charset="-128"/>
                <a:cs typeface="+mn-cs"/>
                <a:sym typeface="+mn-lt"/>
              </a:rPr>
              <a:t>株式会社</a:t>
            </a:r>
            <a:r>
              <a:rPr lang="en-US" altLang="ja-JP" sz="1800" kern="1200" baseline="0" dirty="0">
                <a:solidFill>
                  <a:srgbClr val="000000"/>
                </a:solidFill>
                <a:latin typeface="Yu Gothic UI" panose="020B0500000000000000" pitchFamily="50" charset="-128"/>
                <a:cs typeface="+mn-cs"/>
                <a:sym typeface="+mn-lt"/>
              </a:rPr>
              <a:t>XXXXXXXXX</a:t>
            </a:r>
            <a:endParaRPr lang="en-US" altLang="ja-JP" sz="1800" kern="1200" baseline="0" dirty="0">
              <a:solidFill>
                <a:srgbClr val="000000"/>
              </a:solidFill>
              <a:latin typeface="+mn-ea"/>
              <a:cs typeface="+mn-cs"/>
              <a:sym typeface="+mn-lt"/>
            </a:endParaRPr>
          </a:p>
        </p:txBody>
      </p:sp>
      <p:sp>
        <p:nvSpPr>
          <p:cNvPr id="10" name="Rectangle 56">
            <a:extLst>
              <a:ext uri="{FF2B5EF4-FFF2-40B4-BE49-F238E27FC236}">
                <a16:creationId xmlns:a16="http://schemas.microsoft.com/office/drawing/2014/main" id="{481D7775-C6FC-BD5A-5623-EDA6EF562842}"/>
              </a:ext>
            </a:extLst>
          </p:cNvPr>
          <p:cNvSpPr txBox="1">
            <a:spLocks noChangeArrowheads="1"/>
          </p:cNvSpPr>
          <p:nvPr/>
        </p:nvSpPr>
        <p:spPr bwMode="gray">
          <a:xfrm>
            <a:off x="2575249" y="6386549"/>
            <a:ext cx="2138989" cy="276999"/>
          </a:xfrm>
          <a:prstGeom prst="rect">
            <a:avLst/>
          </a:prstGeom>
        </p:spPr>
        <p:txBody>
          <a:bodyPr vert="horz" wrap="square" lIns="0" tIns="0" rIns="0" bIns="0" rtlCol="0" anchor="b" anchorCtr="0">
            <a:spAutoFit/>
          </a:bodyPr>
          <a:lstStyle>
            <a:lvl1pPr marL="0" marR="0" indent="0" algn="l" defTabSz="990564" rtl="0"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0" kern="1200" baseline="0">
                <a:solidFill>
                  <a:schemeClr val="tx1"/>
                </a:solidFill>
                <a:latin typeface="+mn-lt"/>
                <a:ea typeface="+mn-ea"/>
                <a:cs typeface="+mn-cs"/>
                <a:sym typeface="+mn-lt"/>
              </a:defRPr>
            </a:lvl1pPr>
            <a:lvl2pPr marL="18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n"/>
              <a:tabLst/>
              <a:defRPr kumimoji="1" lang="en-US" sz="1200" b="0" kern="1200">
                <a:solidFill>
                  <a:schemeClr val="bg1"/>
                </a:solidFill>
                <a:latin typeface="+mn-lt"/>
                <a:ea typeface="+mn-ea"/>
                <a:cs typeface="+mn-cs"/>
                <a:sym typeface="+mn-lt"/>
              </a:defRPr>
            </a:lvl2pPr>
            <a:lvl3pPr marL="36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Ø"/>
              <a:tabLst/>
              <a:defRPr kumimoji="1" lang="en-US" sz="1200" b="0" kern="1200">
                <a:solidFill>
                  <a:schemeClr val="bg1"/>
                </a:solidFill>
                <a:latin typeface="+mn-lt"/>
                <a:ea typeface="+mn-ea"/>
                <a:cs typeface="+mn-cs"/>
                <a:sym typeface="+mn-lt"/>
              </a:defRPr>
            </a:lvl3pPr>
            <a:lvl4pPr marL="504000" marR="0" indent="-144000" algn="l" defTabSz="990564" rtl="0" eaLnBrk="1" fontAlgn="auto" latinLnBrk="0" hangingPunct="1">
              <a:lnSpc>
                <a:spcPct val="110000"/>
              </a:lnSpc>
              <a:spcBef>
                <a:spcPts val="600"/>
              </a:spcBef>
              <a:spcAft>
                <a:spcPts val="0"/>
              </a:spcAft>
              <a:buClrTx/>
              <a:buSzPct val="100000"/>
              <a:buFont typeface="Arial" panose="020B0604020202020204" pitchFamily="34" charset="0"/>
              <a:buChar char="•"/>
              <a:tabLst/>
              <a:defRPr kumimoji="1" lang="en-US" sz="1200" b="0" kern="1200" baseline="0">
                <a:solidFill>
                  <a:schemeClr val="bg1"/>
                </a:solidFill>
                <a:latin typeface="+mn-lt"/>
                <a:ea typeface="+mn-ea"/>
                <a:cs typeface="+mn-cs"/>
                <a:sym typeface="+mn-lt"/>
              </a:defRPr>
            </a:lvl4pPr>
            <a:lvl5pPr marL="684000" indent="-180000" algn="l" defTabSz="865024" rtl="0" eaLnBrk="1" latinLnBrk="0" hangingPunct="1">
              <a:lnSpc>
                <a:spcPct val="110000"/>
              </a:lnSpc>
              <a:spcBef>
                <a:spcPts val="600"/>
              </a:spcBef>
              <a:spcAft>
                <a:spcPts val="0"/>
              </a:spcAft>
              <a:buClrTx/>
              <a:buSzPct val="100000"/>
              <a:buFont typeface="Verdana" panose="020B0604030504040204" pitchFamily="34" charset="0"/>
              <a:buChar char="−"/>
              <a:tabLst/>
              <a:defRPr kumimoji="1" lang="en-US" sz="1200" kern="1200" baseline="0">
                <a:solidFill>
                  <a:schemeClr val="bg1"/>
                </a:solidFill>
                <a:latin typeface="+mn-lt"/>
                <a:ea typeface="+mn-ea"/>
                <a:cs typeface="+mn-cs"/>
              </a:defRPr>
            </a:lvl5pPr>
            <a:lvl6pPr marL="864000" indent="-180000" algn="l" defTabSz="990564" rtl="0" eaLnBrk="1" latinLnBrk="0" hangingPunct="1">
              <a:lnSpc>
                <a:spcPct val="110000"/>
              </a:lnSpc>
              <a:spcBef>
                <a:spcPts val="600"/>
              </a:spcBef>
              <a:spcAft>
                <a:spcPts val="0"/>
              </a:spcAft>
              <a:buFont typeface="Wingdings" panose="05000000000000000000" pitchFamily="2" charset="2"/>
              <a:buChar char="ü"/>
              <a:defRPr kumimoji="1" sz="12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a:lstStyle>
          <a:p>
            <a:r>
              <a:rPr lang="ja-JP" altLang="en-US" sz="1800" dirty="0"/>
              <a:t>令和８年〇月〇日</a:t>
            </a:r>
          </a:p>
        </p:txBody>
      </p:sp>
      <p:sp>
        <p:nvSpPr>
          <p:cNvPr id="11" name="タイトル 1">
            <a:extLst>
              <a:ext uri="{FF2B5EF4-FFF2-40B4-BE49-F238E27FC236}">
                <a16:creationId xmlns:a16="http://schemas.microsoft.com/office/drawing/2014/main" id="{4F53F4BA-33DC-036A-E511-961ECF71FB7C}"/>
              </a:ext>
            </a:extLst>
          </p:cNvPr>
          <p:cNvSpPr txBox="1">
            <a:spLocks/>
          </p:cNvSpPr>
          <p:nvPr/>
        </p:nvSpPr>
        <p:spPr>
          <a:xfrm>
            <a:off x="415925" y="2734613"/>
            <a:ext cx="9074149" cy="972606"/>
          </a:xfrm>
          <a:prstGeom prst="rect">
            <a:avLst/>
          </a:prstGeom>
        </p:spPr>
        <p:txBody>
          <a:bodyPr vert="horz" lIns="91440" tIns="45720" rIns="91440" bIns="45720" rtlCol="0" anchor="ctr">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400" rtl="0" eaLnBrk="1" fontAlgn="auto" latinLnBrk="0" hangingPunct="1">
              <a:lnSpc>
                <a:spcPts val="3500"/>
              </a:lnSpc>
              <a:spcBef>
                <a:spcPct val="0"/>
              </a:spcBef>
              <a:spcAft>
                <a:spcPts val="0"/>
              </a:spcAft>
              <a:buClrTx/>
              <a:buSzTx/>
              <a:buFontTx/>
              <a:buNone/>
              <a:tabLst/>
              <a:defRPr/>
            </a:pPr>
            <a:r>
              <a:rPr kumimoji="1" lang="en-US" altLang="ja-JP" sz="2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rPr>
              <a:t>『XXXX』</a:t>
            </a:r>
            <a:endParaRPr kumimoji="1" lang="ja-JP" altLang="en-US" sz="28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endParaRPr>
          </a:p>
        </p:txBody>
      </p:sp>
      <p:sp>
        <p:nvSpPr>
          <p:cNvPr id="12" name="AutoShape 10">
            <a:extLst>
              <a:ext uri="{FF2B5EF4-FFF2-40B4-BE49-F238E27FC236}">
                <a16:creationId xmlns:a16="http://schemas.microsoft.com/office/drawing/2014/main" id="{F86A9899-8752-D5B0-4814-39B09EE37320}"/>
              </a:ext>
            </a:extLst>
          </p:cNvPr>
          <p:cNvSpPr>
            <a:spLocks noChangeArrowheads="1"/>
          </p:cNvSpPr>
          <p:nvPr/>
        </p:nvSpPr>
        <p:spPr bwMode="auto">
          <a:xfrm>
            <a:off x="710407" y="1690023"/>
            <a:ext cx="4794069" cy="741966"/>
          </a:xfrm>
          <a:prstGeom prst="roundRect">
            <a:avLst>
              <a:gd name="adj" fmla="val 0"/>
            </a:avLst>
          </a:prstGeom>
          <a:solidFill>
            <a:srgbClr val="FFCD00"/>
          </a:solidFill>
          <a:ln w="12700" algn="ctr">
            <a:solidFill>
              <a:srgbClr val="FFCD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71450" indent="-171450" defTabSz="990564" fontAlgn="auto">
              <a:spcBef>
                <a:spcPts val="0"/>
              </a:spcBef>
              <a:spcAft>
                <a:spcPts val="0"/>
              </a:spcAft>
              <a:buSzPct val="100000"/>
              <a:buFont typeface="Arial" panose="020B0604020202020204" pitchFamily="34" charset="0"/>
              <a:buChar char="•"/>
            </a:pPr>
            <a:r>
              <a:rPr lang="ja-JP" altLang="en-US" sz="1100" dirty="0"/>
              <a:t>タイトルの</a:t>
            </a:r>
            <a:r>
              <a:rPr lang="en-US" altLang="ja-JP" sz="1100" dirty="0"/>
              <a:t>XXXX</a:t>
            </a:r>
            <a:r>
              <a:rPr lang="ja-JP" altLang="en-US" sz="1100" dirty="0"/>
              <a:t>には応募事業名（プロジェクト名）を記載してください</a:t>
            </a:r>
            <a:endParaRPr lang="en-US" altLang="ja-JP" sz="1100" dirty="0"/>
          </a:p>
        </p:txBody>
      </p:sp>
    </p:spTree>
    <p:extLst>
      <p:ext uri="{BB962C8B-B14F-4D97-AF65-F5344CB8AC3E}">
        <p14:creationId xmlns:p14="http://schemas.microsoft.com/office/powerpoint/2010/main" val="28822771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タイトル 1">
            <a:extLst>
              <a:ext uri="{FF2B5EF4-FFF2-40B4-BE49-F238E27FC236}">
                <a16:creationId xmlns:a16="http://schemas.microsoft.com/office/drawing/2014/main" id="{7F734C1C-6875-CA6C-E168-328F72D42F12}"/>
              </a:ext>
            </a:extLst>
          </p:cNvPr>
          <p:cNvSpPr txBox="1">
            <a:spLocks/>
          </p:cNvSpPr>
          <p:nvPr/>
        </p:nvSpPr>
        <p:spPr bwMode="gray">
          <a:xfrm>
            <a:off x="415924" y="1016000"/>
            <a:ext cx="9074151" cy="455613"/>
          </a:xfrm>
          <a:prstGeom prst="rect">
            <a:avLst/>
          </a:prstGeom>
        </p:spPr>
        <p:txBody>
          <a:bodyPr vert="horz" lIns="0" tIns="0" rIns="0" bIns="0" rtlCol="0" anchor="ctr" anchorCtr="0">
            <a:normAutofit/>
          </a:bodyPr>
          <a:lst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a:lstStyle>
          <a:p>
            <a:pPr fontAlgn="auto">
              <a:spcAft>
                <a:spcPts val="0"/>
              </a:spcAft>
            </a:pPr>
            <a:r>
              <a:rPr lang="en-US" altLang="ja-JP" dirty="0"/>
              <a:t>(</a:t>
            </a:r>
            <a:r>
              <a:rPr lang="ja-JP" altLang="en-US" dirty="0"/>
              <a:t>本ページでの貴社の主張や伝えたいポイントを簡潔に記述してください</a:t>
            </a:r>
            <a:r>
              <a:rPr lang="en-US" altLang="ja-JP" dirty="0"/>
              <a:t>)</a:t>
            </a:r>
            <a:endParaRPr lang="ja-JP" altLang="en-US" b="0" dirty="0"/>
          </a:p>
        </p:txBody>
      </p:sp>
      <p:sp>
        <p:nvSpPr>
          <p:cNvPr id="17" name="AutoShape 10">
            <a:extLst>
              <a:ext uri="{FF2B5EF4-FFF2-40B4-BE49-F238E27FC236}">
                <a16:creationId xmlns:a16="http://schemas.microsoft.com/office/drawing/2014/main" id="{0FF5C71F-7C4A-E10C-63E0-B3DFA9C0A247}"/>
              </a:ext>
            </a:extLst>
          </p:cNvPr>
          <p:cNvSpPr>
            <a:spLocks noChangeArrowheads="1"/>
          </p:cNvSpPr>
          <p:nvPr/>
        </p:nvSpPr>
        <p:spPr bwMode="auto">
          <a:xfrm>
            <a:off x="1531686" y="2469749"/>
            <a:ext cx="6857574" cy="2358283"/>
          </a:xfrm>
          <a:prstGeom prst="rect">
            <a:avLst/>
          </a:prstGeom>
          <a:solidFill>
            <a:srgbClr val="FFCD00"/>
          </a:solidFill>
          <a:ln w="19050">
            <a:solidFill>
              <a:sysClr val="windowText" lastClr="000000"/>
            </a:solidFill>
            <a:round/>
            <a:headEnd/>
            <a:tailEnd/>
          </a:ln>
          <a:effectLst/>
        </p:spPr>
        <p:txBody>
          <a:bodyPr anchor="ctr"/>
          <a:lstStyle/>
          <a:p>
            <a:pPr marL="285750" marR="0" lvl="0" indent="-285750" algn="l" defTabSz="457200" rtl="0" eaLnBrk="1" fontAlgn="auto" latinLnBrk="0" hangingPunct="1">
              <a:lnSpc>
                <a:spcPct val="100000"/>
              </a:lnSpc>
              <a:spcBef>
                <a:spcPts val="600"/>
              </a:spcBef>
              <a:spcAft>
                <a:spcPts val="0"/>
              </a:spcAft>
              <a:buClrTx/>
              <a:buSzTx/>
              <a:buFont typeface="Wingdings" panose="05000000000000000000" pitchFamily="2" charset="2"/>
              <a:buChar char="l"/>
              <a:tabLst/>
              <a:defRPr/>
            </a:pP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脱炭素への波及効果</a:t>
            </a:r>
            <a:endParaRPr kumimoji="0" lang="en-US" altLang="ja-JP"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endParaRPr>
          </a:p>
          <a:p>
            <a:pPr marL="447675" lvl="1" indent="-285750" defTabSz="457200" fontAlgn="auto">
              <a:spcBef>
                <a:spcPts val="600"/>
              </a:spcBef>
              <a:spcAft>
                <a:spcPts val="0"/>
              </a:spcAft>
              <a:buFont typeface="Wingdings" panose="05000000000000000000" pitchFamily="2" charset="2"/>
              <a:buChar char="Ø"/>
              <a:defRPr/>
            </a:pP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助成期間及び社会実装計画期間における</a:t>
            </a:r>
            <a:r>
              <a:rPr kumimoji="0" lang="en-US" altLang="ja-JP"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CO2</a:t>
            </a: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削減</a:t>
            </a:r>
            <a:r>
              <a:rPr lang="ja-JP" altLang="en-US" sz="1400" kern="0">
                <a:solidFill>
                  <a:srgbClr val="000000"/>
                </a:solidFill>
                <a:latin typeface="Meiryo UI" panose="020B0604030504040204" pitchFamily="50" charset="-128"/>
                <a:ea typeface="Meiryo UI"/>
                <a:cs typeface="+mn-cs"/>
              </a:rPr>
              <a:t>量の概算、又は、定性的な</a:t>
            </a: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効果について記載してください。</a:t>
            </a:r>
            <a:endParaRPr kumimoji="0" lang="en-US" altLang="ja-JP"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endParaRPr>
          </a:p>
          <a:p>
            <a:pPr marL="447675" lvl="1" indent="-285750" defTabSz="457200" fontAlgn="auto">
              <a:spcBef>
                <a:spcPts val="600"/>
              </a:spcBef>
              <a:spcAft>
                <a:spcPts val="0"/>
              </a:spcAft>
              <a:buFont typeface="Wingdings" panose="05000000000000000000" pitchFamily="2" charset="2"/>
              <a:buChar char="Ø"/>
              <a:defRPr/>
            </a:pPr>
            <a:r>
              <a:rPr lang="ja-JP" altLang="en-US" sz="1400" kern="0">
                <a:solidFill>
                  <a:srgbClr val="000000"/>
                </a:solidFill>
                <a:latin typeface="Meiryo UI" panose="020B0604030504040204" pitchFamily="50" charset="-128"/>
                <a:ea typeface="Meiryo UI"/>
                <a:cs typeface="+mn-cs"/>
              </a:rPr>
              <a:t>脱炭素の</a:t>
            </a: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観点</a:t>
            </a:r>
            <a:r>
              <a:rPr lang="ja-JP" altLang="en-US" sz="1400" kern="0">
                <a:solidFill>
                  <a:srgbClr val="000000"/>
                </a:solidFill>
                <a:latin typeface="Meiryo UI" panose="020B0604030504040204" pitchFamily="50" charset="-128"/>
                <a:ea typeface="Meiryo UI"/>
                <a:cs typeface="+mn-cs"/>
              </a:rPr>
              <a:t>から、東京</a:t>
            </a: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都の事業として実施する意義を記載してください。</a:t>
            </a:r>
          </a:p>
        </p:txBody>
      </p:sp>
      <p:sp>
        <p:nvSpPr>
          <p:cNvPr id="4" name="タイトル 1">
            <a:extLst>
              <a:ext uri="{FF2B5EF4-FFF2-40B4-BE49-F238E27FC236}">
                <a16:creationId xmlns:a16="http://schemas.microsoft.com/office/drawing/2014/main" id="{211C50A6-F21D-D08B-37B2-952C10936520}"/>
              </a:ext>
            </a:extLst>
          </p:cNvPr>
          <p:cNvSpPr>
            <a:spLocks noGrp="1"/>
          </p:cNvSpPr>
          <p:nvPr>
            <p:ph type="title"/>
          </p:nvPr>
        </p:nvSpPr>
        <p:spPr>
          <a:xfrm>
            <a:off x="415925" y="152399"/>
            <a:ext cx="6812190" cy="647701"/>
          </a:xfrm>
        </p:spPr>
        <p:txBody>
          <a:bodyPr vert="horz">
            <a:normAutofit/>
          </a:bodyPr>
          <a:lstStyle/>
          <a:p>
            <a:r>
              <a:rPr lang="en-US" altLang="ja-JP"/>
              <a:t>【</a:t>
            </a:r>
            <a:r>
              <a:rPr lang="ja-JP" altLang="en-US"/>
              <a:t>７．事業の提供価値</a:t>
            </a:r>
            <a:r>
              <a:rPr lang="en-US" altLang="ja-JP"/>
              <a:t>】</a:t>
            </a:r>
            <a:br>
              <a:rPr lang="en-US" altLang="ja-JP"/>
            </a:br>
            <a:r>
              <a:rPr lang="en-US" altLang="ja-JP"/>
              <a:t>【</a:t>
            </a:r>
            <a:r>
              <a:rPr lang="ja-JP" altLang="en-US"/>
              <a:t>脱炭素への波及効果</a:t>
            </a:r>
            <a:r>
              <a:rPr lang="en-US" altLang="ja-JP"/>
              <a:t>】</a:t>
            </a:r>
            <a:endParaRPr kumimoji="1" lang="ja-JP" altLang="en-US"/>
          </a:p>
        </p:txBody>
      </p:sp>
    </p:spTree>
    <p:extLst>
      <p:ext uri="{BB962C8B-B14F-4D97-AF65-F5344CB8AC3E}">
        <p14:creationId xmlns:p14="http://schemas.microsoft.com/office/powerpoint/2010/main" val="1908146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タイトル 1">
            <a:extLst>
              <a:ext uri="{FF2B5EF4-FFF2-40B4-BE49-F238E27FC236}">
                <a16:creationId xmlns:a16="http://schemas.microsoft.com/office/drawing/2014/main" id="{7F734C1C-6875-CA6C-E168-328F72D42F12}"/>
              </a:ext>
            </a:extLst>
          </p:cNvPr>
          <p:cNvSpPr txBox="1">
            <a:spLocks/>
          </p:cNvSpPr>
          <p:nvPr/>
        </p:nvSpPr>
        <p:spPr bwMode="gray">
          <a:xfrm>
            <a:off x="415924" y="1016000"/>
            <a:ext cx="9074151" cy="455613"/>
          </a:xfrm>
          <a:prstGeom prst="rect">
            <a:avLst/>
          </a:prstGeom>
        </p:spPr>
        <p:txBody>
          <a:bodyPr vert="horz" lIns="0" tIns="0" rIns="0" bIns="0" rtlCol="0" anchor="ctr" anchorCtr="0">
            <a:normAutofit/>
          </a:bodyPr>
          <a:lst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a:lstStyle>
          <a:p>
            <a:pPr fontAlgn="auto">
              <a:spcAft>
                <a:spcPts val="0"/>
              </a:spcAft>
            </a:pPr>
            <a:r>
              <a:rPr lang="en-US" altLang="ja-JP" dirty="0"/>
              <a:t>(</a:t>
            </a:r>
            <a:r>
              <a:rPr lang="ja-JP" altLang="en-US" dirty="0"/>
              <a:t>本ページでの貴社の主張や伝えたいポイントを簡潔に記述してください</a:t>
            </a:r>
            <a:r>
              <a:rPr lang="en-US" altLang="ja-JP" dirty="0"/>
              <a:t>)</a:t>
            </a:r>
            <a:endParaRPr lang="ja-JP" altLang="en-US" b="0" dirty="0"/>
          </a:p>
        </p:txBody>
      </p:sp>
      <p:sp>
        <p:nvSpPr>
          <p:cNvPr id="17" name="AutoShape 10">
            <a:extLst>
              <a:ext uri="{FF2B5EF4-FFF2-40B4-BE49-F238E27FC236}">
                <a16:creationId xmlns:a16="http://schemas.microsoft.com/office/drawing/2014/main" id="{0FF5C71F-7C4A-E10C-63E0-B3DFA9C0A247}"/>
              </a:ext>
            </a:extLst>
          </p:cNvPr>
          <p:cNvSpPr>
            <a:spLocks noChangeArrowheads="1"/>
          </p:cNvSpPr>
          <p:nvPr/>
        </p:nvSpPr>
        <p:spPr bwMode="auto">
          <a:xfrm>
            <a:off x="1531686" y="2469749"/>
            <a:ext cx="6857574" cy="2358283"/>
          </a:xfrm>
          <a:prstGeom prst="rect">
            <a:avLst/>
          </a:prstGeom>
          <a:solidFill>
            <a:srgbClr val="FFCD00"/>
          </a:solidFill>
          <a:ln w="19050">
            <a:solidFill>
              <a:sysClr val="windowText" lastClr="000000"/>
            </a:solidFill>
            <a:round/>
            <a:headEnd/>
            <a:tailEnd/>
          </a:ln>
          <a:effectLst/>
        </p:spPr>
        <p:txBody>
          <a:bodyPr anchor="ctr"/>
          <a:lstStyle/>
          <a:p>
            <a:pPr marL="285750" marR="0" lvl="0" indent="-285750" algn="l" defTabSz="457200" rtl="0" eaLnBrk="1" fontAlgn="auto" latinLnBrk="0" hangingPunct="1">
              <a:lnSpc>
                <a:spcPct val="100000"/>
              </a:lnSpc>
              <a:spcBef>
                <a:spcPts val="600"/>
              </a:spcBef>
              <a:spcAft>
                <a:spcPts val="0"/>
              </a:spcAft>
              <a:buClrTx/>
              <a:buSzTx/>
              <a:buFont typeface="Wingdings" panose="05000000000000000000" pitchFamily="2" charset="2"/>
              <a:buChar char="l"/>
              <a:tabLst/>
              <a:defRPr/>
            </a:pP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その他の事業の提供価値</a:t>
            </a:r>
          </a:p>
          <a:p>
            <a:pPr marL="447675" lvl="1" indent="-285750" defTabSz="457200" fontAlgn="auto">
              <a:spcBef>
                <a:spcPts val="600"/>
              </a:spcBef>
              <a:spcAft>
                <a:spcPts val="0"/>
              </a:spcAft>
              <a:buFont typeface="Wingdings" panose="05000000000000000000" pitchFamily="2" charset="2"/>
              <a:buChar char="Ø"/>
              <a:defRPr/>
            </a:pP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経済、脱炭素への波及効果の他に事業が東京都、日本に対してどのような価値を提供するか記載してください（エネルギーの</a:t>
            </a:r>
            <a:r>
              <a:rPr kumimoji="0" lang="en-US" altLang="ja-JP"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S</a:t>
            </a: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＋３</a:t>
            </a:r>
            <a:r>
              <a:rPr kumimoji="0" lang="en-US" altLang="ja-JP"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E</a:t>
            </a: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への貢献、技術の標準化、サプライチェーンの構築等）</a:t>
            </a:r>
          </a:p>
        </p:txBody>
      </p:sp>
      <p:sp>
        <p:nvSpPr>
          <p:cNvPr id="4" name="タイトル 1">
            <a:extLst>
              <a:ext uri="{FF2B5EF4-FFF2-40B4-BE49-F238E27FC236}">
                <a16:creationId xmlns:a16="http://schemas.microsoft.com/office/drawing/2014/main" id="{211C50A6-F21D-D08B-37B2-952C10936520}"/>
              </a:ext>
            </a:extLst>
          </p:cNvPr>
          <p:cNvSpPr>
            <a:spLocks noGrp="1"/>
          </p:cNvSpPr>
          <p:nvPr>
            <p:ph type="title"/>
          </p:nvPr>
        </p:nvSpPr>
        <p:spPr>
          <a:xfrm>
            <a:off x="415925" y="152399"/>
            <a:ext cx="6812190" cy="647701"/>
          </a:xfrm>
        </p:spPr>
        <p:txBody>
          <a:bodyPr vert="horz">
            <a:normAutofit/>
          </a:bodyPr>
          <a:lstStyle/>
          <a:p>
            <a:r>
              <a:rPr lang="en-US" altLang="ja-JP"/>
              <a:t>【</a:t>
            </a:r>
            <a:r>
              <a:rPr lang="ja-JP" altLang="en-US"/>
              <a:t>７．事業の提供価値</a:t>
            </a:r>
            <a:r>
              <a:rPr lang="en-US" altLang="ja-JP"/>
              <a:t>】</a:t>
            </a:r>
            <a:br>
              <a:rPr lang="en-US" altLang="ja-JP"/>
            </a:br>
            <a:r>
              <a:rPr lang="en-US" altLang="ja-JP"/>
              <a:t>【</a:t>
            </a:r>
            <a:r>
              <a:rPr lang="ja-JP" altLang="en-US"/>
              <a:t>その他の事業の提供価値</a:t>
            </a:r>
            <a:r>
              <a:rPr lang="en-US" altLang="ja-JP"/>
              <a:t>】</a:t>
            </a:r>
            <a:endParaRPr kumimoji="1" lang="ja-JP" altLang="en-US"/>
          </a:p>
        </p:txBody>
      </p:sp>
    </p:spTree>
    <p:extLst>
      <p:ext uri="{BB962C8B-B14F-4D97-AF65-F5344CB8AC3E}">
        <p14:creationId xmlns:p14="http://schemas.microsoft.com/office/powerpoint/2010/main" val="37247353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7094A7D3-C36C-9B8D-3FEF-AEAE230DB79D}"/>
              </a:ext>
            </a:extLst>
          </p:cNvPr>
          <p:cNvSpPr>
            <a:spLocks noGrp="1"/>
          </p:cNvSpPr>
          <p:nvPr>
            <p:ph type="body" sz="quarter" idx="10"/>
          </p:nvPr>
        </p:nvSpPr>
        <p:spPr>
          <a:xfrm>
            <a:off x="1029599" y="2232000"/>
            <a:ext cx="7200000" cy="432000"/>
          </a:xfrm>
        </p:spPr>
        <p:txBody>
          <a:bodyPr/>
          <a:lstStyle/>
          <a:p>
            <a:r>
              <a:rPr kumimoji="1" lang="ja-JP" altLang="en-US" dirty="0"/>
              <a:t>申請</a:t>
            </a:r>
            <a:r>
              <a:rPr lang="ja-JP" altLang="en-US" dirty="0"/>
              <a:t>事業企画書フォーマット</a:t>
            </a:r>
            <a:endParaRPr lang="en-US" altLang="ja-JP" dirty="0"/>
          </a:p>
          <a:p>
            <a:pPr marL="625475" indent="-457200">
              <a:buFont typeface="Wingdings" panose="05000000000000000000" pitchFamily="2" charset="2"/>
              <a:buChar char="ü"/>
            </a:pPr>
            <a:r>
              <a:rPr kumimoji="1" lang="ja-JP" altLang="en-US" sz="2400" dirty="0">
                <a:solidFill>
                  <a:schemeClr val="tx2">
                    <a:lumMod val="90000"/>
                  </a:schemeClr>
                </a:solidFill>
              </a:rPr>
              <a:t>申請事業</a:t>
            </a:r>
            <a:endParaRPr kumimoji="1" lang="en-US" altLang="ja-JP" sz="2400" dirty="0">
              <a:solidFill>
                <a:schemeClr val="tx2">
                  <a:lumMod val="90000"/>
                </a:schemeClr>
              </a:solidFill>
            </a:endParaRPr>
          </a:p>
          <a:p>
            <a:pPr marL="625475" indent="-457200">
              <a:buFont typeface="Wingdings" panose="05000000000000000000" pitchFamily="2" charset="2"/>
              <a:buChar char="ü"/>
            </a:pPr>
            <a:r>
              <a:rPr kumimoji="1" lang="ja-JP" altLang="en-US" sz="2400" dirty="0"/>
              <a:t>基本情報</a:t>
            </a:r>
            <a:endParaRPr kumimoji="1" lang="en-US" altLang="ja-JP" sz="2400" dirty="0"/>
          </a:p>
        </p:txBody>
      </p:sp>
    </p:spTree>
    <p:extLst>
      <p:ext uri="{BB962C8B-B14F-4D97-AF65-F5344CB8AC3E}">
        <p14:creationId xmlns:p14="http://schemas.microsoft.com/office/powerpoint/2010/main" val="6810697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プレースホルダー 4">
            <a:extLst>
              <a:ext uri="{FF2B5EF4-FFF2-40B4-BE49-F238E27FC236}">
                <a16:creationId xmlns:a16="http://schemas.microsoft.com/office/drawing/2014/main" id="{DDA58D0A-F8AC-E515-293B-1F9A54C01D70}"/>
              </a:ext>
            </a:extLst>
          </p:cNvPr>
          <p:cNvSpPr>
            <a:spLocks noGrp="1"/>
          </p:cNvSpPr>
          <p:nvPr>
            <p:ph type="body" sz="quarter" idx="16"/>
          </p:nvPr>
        </p:nvSpPr>
        <p:spPr>
          <a:xfrm>
            <a:off x="415925" y="152400"/>
            <a:ext cx="9074150" cy="323850"/>
          </a:xfrm>
        </p:spPr>
        <p:txBody>
          <a:bodyPr/>
          <a:lstStyle/>
          <a:p>
            <a:r>
              <a:rPr lang="ja-JP" altLang="en-US" dirty="0"/>
              <a:t>基本情報</a:t>
            </a:r>
            <a:endParaRPr kumimoji="1" lang="ja-JP" altLang="en-US" dirty="0"/>
          </a:p>
        </p:txBody>
      </p:sp>
      <p:graphicFrame>
        <p:nvGraphicFramePr>
          <p:cNvPr id="8" name="表 7">
            <a:extLst>
              <a:ext uri="{FF2B5EF4-FFF2-40B4-BE49-F238E27FC236}">
                <a16:creationId xmlns:a16="http://schemas.microsoft.com/office/drawing/2014/main" id="{E24D1CEE-FC5E-887F-3EFB-293F0D35D82A}"/>
              </a:ext>
            </a:extLst>
          </p:cNvPr>
          <p:cNvGraphicFramePr>
            <a:graphicFrameLocks noGrp="1"/>
          </p:cNvGraphicFramePr>
          <p:nvPr>
            <p:extLst>
              <p:ext uri="{D42A27DB-BD31-4B8C-83A1-F6EECF244321}">
                <p14:modId xmlns:p14="http://schemas.microsoft.com/office/powerpoint/2010/main" val="772493959"/>
              </p:ext>
            </p:extLst>
          </p:nvPr>
        </p:nvGraphicFramePr>
        <p:xfrm>
          <a:off x="417600" y="1476000"/>
          <a:ext cx="9072000" cy="1728000"/>
        </p:xfrm>
        <a:graphic>
          <a:graphicData uri="http://schemas.openxmlformats.org/drawingml/2006/table">
            <a:tbl>
              <a:tblPr firstRow="1" bandRow="1">
                <a:tableStyleId>{5940675A-B579-460E-94D1-54222C63F5DA}</a:tableStyleId>
              </a:tblPr>
              <a:tblGrid>
                <a:gridCol w="1926060">
                  <a:extLst>
                    <a:ext uri="{9D8B030D-6E8A-4147-A177-3AD203B41FA5}">
                      <a16:colId xmlns:a16="http://schemas.microsoft.com/office/drawing/2014/main" val="2888459973"/>
                    </a:ext>
                  </a:extLst>
                </a:gridCol>
                <a:gridCol w="7145940">
                  <a:extLst>
                    <a:ext uri="{9D8B030D-6E8A-4147-A177-3AD203B41FA5}">
                      <a16:colId xmlns:a16="http://schemas.microsoft.com/office/drawing/2014/main" val="3191874150"/>
                    </a:ext>
                  </a:extLst>
                </a:gridCol>
              </a:tblGrid>
              <a:tr h="432000">
                <a:tc>
                  <a:txBody>
                    <a:bodyPr/>
                    <a:lstStyle/>
                    <a:p>
                      <a:pPr algn="ctr"/>
                      <a:r>
                        <a:rPr kumimoji="1" lang="ja-JP" altLang="en-US" sz="1200" dirty="0"/>
                        <a:t>事業名</a:t>
                      </a:r>
                    </a:p>
                  </a:txBody>
                  <a:tcPr marL="36000" marR="36000" marT="36000" marB="36000" anchor="ctr">
                    <a:solidFill>
                      <a:schemeClr val="bg1">
                        <a:lumMod val="85000"/>
                      </a:schemeClr>
                    </a:solidFill>
                  </a:tcPr>
                </a:tc>
                <a:tc>
                  <a:txBody>
                    <a:bodyPr/>
                    <a:lstStyle/>
                    <a:p>
                      <a:pPr algn="l"/>
                      <a:endParaRPr kumimoji="1" lang="ja-JP" altLang="en-US" sz="1100" dirty="0"/>
                    </a:p>
                  </a:txBody>
                  <a:tcPr marL="36000" marR="36000" marT="36000" marB="36000" anchor="ctr"/>
                </a:tc>
                <a:extLst>
                  <a:ext uri="{0D108BD9-81ED-4DB2-BD59-A6C34878D82A}">
                    <a16:rowId xmlns:a16="http://schemas.microsoft.com/office/drawing/2014/main" val="3155361381"/>
                  </a:ext>
                </a:extLst>
              </a:tr>
              <a:tr h="432000">
                <a:tc>
                  <a:txBody>
                    <a:bodyPr/>
                    <a:lstStyle/>
                    <a:p>
                      <a:pPr algn="ctr"/>
                      <a:r>
                        <a:rPr kumimoji="1" lang="ja-JP" altLang="en-US" sz="1200"/>
                        <a:t>申請年月日</a:t>
                      </a:r>
                    </a:p>
                  </a:txBody>
                  <a:tcPr marL="36000" marR="36000" marT="36000" marB="36000" anchor="ctr">
                    <a:solidFill>
                      <a:schemeClr val="bg1">
                        <a:lumMod val="85000"/>
                      </a:schemeClr>
                    </a:solidFill>
                  </a:tcPr>
                </a:tc>
                <a:tc>
                  <a:txBody>
                    <a:bodyPr/>
                    <a:lstStyle/>
                    <a:p>
                      <a:pPr algn="l"/>
                      <a:endParaRPr kumimoji="1" lang="ja-JP" altLang="en-US" sz="1100" dirty="0"/>
                    </a:p>
                  </a:txBody>
                  <a:tcPr marL="36000" marR="36000" marT="36000" marB="36000" anchor="ctr"/>
                </a:tc>
                <a:extLst>
                  <a:ext uri="{0D108BD9-81ED-4DB2-BD59-A6C34878D82A}">
                    <a16:rowId xmlns:a16="http://schemas.microsoft.com/office/drawing/2014/main" val="2798738624"/>
                  </a:ext>
                </a:extLst>
              </a:tr>
              <a:tr h="432000">
                <a:tc>
                  <a:txBody>
                    <a:bodyPr/>
                    <a:lstStyle/>
                    <a:p>
                      <a:pPr algn="ctr"/>
                      <a:r>
                        <a:rPr kumimoji="1" lang="ja-JP" altLang="en-US" sz="1200" dirty="0"/>
                        <a:t>総事業費</a:t>
                      </a:r>
                    </a:p>
                  </a:txBody>
                  <a:tcPr marL="36000" marR="36000" marT="36000" marB="36000" anchor="ctr">
                    <a:solidFill>
                      <a:schemeClr val="bg1">
                        <a:lumMod val="85000"/>
                      </a:schemeClr>
                    </a:solidFill>
                  </a:tcPr>
                </a:tc>
                <a:tc>
                  <a:txBody>
                    <a:bodyPr/>
                    <a:lstStyle/>
                    <a:p>
                      <a:pPr algn="l"/>
                      <a:endParaRPr kumimoji="1" lang="ja-JP" altLang="en-US" sz="1100" dirty="0"/>
                    </a:p>
                  </a:txBody>
                  <a:tcPr marL="36000" marR="36000" marT="36000" marB="36000" anchor="ctr"/>
                </a:tc>
                <a:extLst>
                  <a:ext uri="{0D108BD9-81ED-4DB2-BD59-A6C34878D82A}">
                    <a16:rowId xmlns:a16="http://schemas.microsoft.com/office/drawing/2014/main" val="1487735065"/>
                  </a:ext>
                </a:extLst>
              </a:tr>
              <a:tr h="432000">
                <a:tc>
                  <a:txBody>
                    <a:bodyPr/>
                    <a:lstStyle/>
                    <a:p>
                      <a:pPr algn="ctr"/>
                      <a:r>
                        <a:rPr kumimoji="1" lang="ja-JP" altLang="en-US" sz="1200" dirty="0"/>
                        <a:t>助成金交付申請額</a:t>
                      </a:r>
                    </a:p>
                  </a:txBody>
                  <a:tcPr marL="36000" marR="36000" marT="36000" marB="36000" anchor="ctr">
                    <a:solidFill>
                      <a:schemeClr val="bg1">
                        <a:lumMod val="85000"/>
                      </a:schemeClr>
                    </a:solidFill>
                  </a:tcPr>
                </a:tc>
                <a:tc>
                  <a:txBody>
                    <a:bodyPr/>
                    <a:lstStyle/>
                    <a:p>
                      <a:pPr algn="l"/>
                      <a:endParaRPr kumimoji="1" lang="ja-JP" altLang="en-US" sz="1100" dirty="0"/>
                    </a:p>
                  </a:txBody>
                  <a:tcPr marL="36000" marR="36000" marT="36000" marB="36000" anchor="ctr"/>
                </a:tc>
                <a:extLst>
                  <a:ext uri="{0D108BD9-81ED-4DB2-BD59-A6C34878D82A}">
                    <a16:rowId xmlns:a16="http://schemas.microsoft.com/office/drawing/2014/main" val="970566337"/>
                  </a:ext>
                </a:extLst>
              </a:tr>
            </a:tbl>
          </a:graphicData>
        </a:graphic>
      </p:graphicFrame>
      <p:sp>
        <p:nvSpPr>
          <p:cNvPr id="13" name="テキスト プレースホルダー 2">
            <a:extLst>
              <a:ext uri="{FF2B5EF4-FFF2-40B4-BE49-F238E27FC236}">
                <a16:creationId xmlns:a16="http://schemas.microsoft.com/office/drawing/2014/main" id="{DA4EC125-B587-2D87-5380-358A5C67E83D}"/>
              </a:ext>
            </a:extLst>
          </p:cNvPr>
          <p:cNvSpPr txBox="1">
            <a:spLocks/>
          </p:cNvSpPr>
          <p:nvPr/>
        </p:nvSpPr>
        <p:spPr bwMode="gray">
          <a:xfrm>
            <a:off x="415925" y="3600000"/>
            <a:ext cx="4356000" cy="468000"/>
          </a:xfrm>
          <a:prstGeom prst="rect">
            <a:avLst/>
          </a:prstGeom>
        </p:spPr>
        <p:txBody>
          <a:bodyPr vert="horz" wrap="none" lIns="0" tIns="0" rIns="0" bIns="0" rtlCol="0" anchor="ctr">
            <a:noAutofit/>
          </a:bodyPr>
          <a:lstStyle>
            <a:lvl1pPr marL="0" marR="0" indent="0" algn="l" defTabSz="990564" rtl="0"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1" kern="1200">
                <a:solidFill>
                  <a:schemeClr val="accent1"/>
                </a:solidFill>
                <a:latin typeface="+mn-lt"/>
                <a:ea typeface="+mn-ea"/>
                <a:cs typeface="+mn-cs"/>
                <a:sym typeface="+mn-lt"/>
              </a:defRPr>
            </a:lvl1pPr>
            <a:lvl2pPr marL="18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n"/>
              <a:tabLst/>
              <a:defRPr kumimoji="1" lang="en-US" sz="1200" b="0" kern="1200" dirty="0" smtClean="0">
                <a:solidFill>
                  <a:schemeClr val="tx1"/>
                </a:solidFill>
                <a:latin typeface="+mn-lt"/>
                <a:ea typeface="+mn-ea"/>
                <a:cs typeface="+mn-cs"/>
                <a:sym typeface="+mn-lt"/>
              </a:defRPr>
            </a:lvl2pPr>
            <a:lvl3pPr marL="36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Ø"/>
              <a:tabLst/>
              <a:defRPr kumimoji="1" lang="en-US" sz="1200" b="0" kern="1200" dirty="0" smtClean="0">
                <a:solidFill>
                  <a:schemeClr val="tx1"/>
                </a:solidFill>
                <a:latin typeface="+mn-lt"/>
                <a:ea typeface="+mn-ea"/>
                <a:cs typeface="+mn-cs"/>
                <a:sym typeface="+mn-lt"/>
              </a:defRPr>
            </a:lvl3pPr>
            <a:lvl4pPr marL="504000" marR="0" indent="-144000" algn="l" defTabSz="990564" rtl="0" eaLnBrk="1" fontAlgn="auto" latinLnBrk="0" hangingPunct="1">
              <a:lnSpc>
                <a:spcPct val="110000"/>
              </a:lnSpc>
              <a:spcBef>
                <a:spcPts val="600"/>
              </a:spcBef>
              <a:spcAft>
                <a:spcPts val="0"/>
              </a:spcAft>
              <a:buClrTx/>
              <a:buSzPct val="100000"/>
              <a:buFont typeface="Arial" panose="020B0604020202020204" pitchFamily="34" charset="0"/>
              <a:buChar char="•"/>
              <a:tabLst/>
              <a:defRPr kumimoji="1" lang="en-US" sz="1200" b="0" kern="1200" baseline="0" dirty="0" smtClean="0">
                <a:solidFill>
                  <a:schemeClr val="tx1"/>
                </a:solidFill>
                <a:latin typeface="+mn-lt"/>
                <a:ea typeface="+mn-ea"/>
                <a:cs typeface="+mn-cs"/>
                <a:sym typeface="+mn-lt"/>
              </a:defRPr>
            </a:lvl4pPr>
            <a:lvl5pPr marL="684000" indent="-180000" algn="l" defTabSz="865024" rtl="0" eaLnBrk="1" latinLnBrk="0" hangingPunct="1">
              <a:lnSpc>
                <a:spcPct val="110000"/>
              </a:lnSpc>
              <a:spcBef>
                <a:spcPts val="600"/>
              </a:spcBef>
              <a:spcAft>
                <a:spcPts val="0"/>
              </a:spcAft>
              <a:buClrTx/>
              <a:buSzPct val="100000"/>
              <a:buFont typeface="Verdana" panose="020B0604030504040204" pitchFamily="34" charset="0"/>
              <a:buChar char="−"/>
              <a:tabLst/>
              <a:defRPr kumimoji="1" lang="en-US" sz="1200" kern="1200" baseline="0" dirty="0" smtClean="0">
                <a:solidFill>
                  <a:schemeClr val="tx1"/>
                </a:solidFill>
                <a:latin typeface="+mn-lt"/>
                <a:ea typeface="+mn-ea"/>
                <a:cs typeface="+mn-cs"/>
              </a:defRPr>
            </a:lvl5pPr>
            <a:lvl6pPr marL="864000" indent="-180000" algn="l" defTabSz="990564" rtl="0" eaLnBrk="1" latinLnBrk="0" hangingPunct="1">
              <a:lnSpc>
                <a:spcPct val="110000"/>
              </a:lnSpc>
              <a:spcBef>
                <a:spcPts val="600"/>
              </a:spcBef>
              <a:spcAft>
                <a:spcPts val="0"/>
              </a:spcAft>
              <a:buFont typeface="Wingdings" panose="05000000000000000000" pitchFamily="2" charset="2"/>
              <a:buChar char="ü"/>
              <a:defRPr kumimoji="1" sz="12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a:lstStyle>
          <a:p>
            <a:r>
              <a:rPr lang="ja-JP" altLang="en-US" dirty="0">
                <a:solidFill>
                  <a:schemeClr val="accent6"/>
                </a:solidFill>
              </a:rPr>
              <a:t>代表企業情報</a:t>
            </a:r>
          </a:p>
        </p:txBody>
      </p:sp>
      <p:graphicFrame>
        <p:nvGraphicFramePr>
          <p:cNvPr id="2" name="表 1">
            <a:extLst>
              <a:ext uri="{FF2B5EF4-FFF2-40B4-BE49-F238E27FC236}">
                <a16:creationId xmlns:a16="http://schemas.microsoft.com/office/drawing/2014/main" id="{B0FF5B50-421C-4CFD-7E6B-7AB67C46DFC2}"/>
              </a:ext>
            </a:extLst>
          </p:cNvPr>
          <p:cNvGraphicFramePr>
            <a:graphicFrameLocks noGrp="1"/>
          </p:cNvGraphicFramePr>
          <p:nvPr>
            <p:extLst>
              <p:ext uri="{D42A27DB-BD31-4B8C-83A1-F6EECF244321}">
                <p14:modId xmlns:p14="http://schemas.microsoft.com/office/powerpoint/2010/main" val="3624314547"/>
              </p:ext>
            </p:extLst>
          </p:nvPr>
        </p:nvGraphicFramePr>
        <p:xfrm>
          <a:off x="417597" y="4068000"/>
          <a:ext cx="9072000" cy="2268000"/>
        </p:xfrm>
        <a:graphic>
          <a:graphicData uri="http://schemas.openxmlformats.org/drawingml/2006/table">
            <a:tbl>
              <a:tblPr firstRow="1" bandRow="1">
                <a:tableStyleId>{5940675A-B579-460E-94D1-54222C63F5DA}</a:tableStyleId>
              </a:tblPr>
              <a:tblGrid>
                <a:gridCol w="648000">
                  <a:extLst>
                    <a:ext uri="{9D8B030D-6E8A-4147-A177-3AD203B41FA5}">
                      <a16:colId xmlns:a16="http://schemas.microsoft.com/office/drawing/2014/main" val="2384652477"/>
                    </a:ext>
                  </a:extLst>
                </a:gridCol>
                <a:gridCol w="1044000">
                  <a:extLst>
                    <a:ext uri="{9D8B030D-6E8A-4147-A177-3AD203B41FA5}">
                      <a16:colId xmlns:a16="http://schemas.microsoft.com/office/drawing/2014/main" val="4076398131"/>
                    </a:ext>
                  </a:extLst>
                </a:gridCol>
                <a:gridCol w="3168000">
                  <a:extLst>
                    <a:ext uri="{9D8B030D-6E8A-4147-A177-3AD203B41FA5}">
                      <a16:colId xmlns:a16="http://schemas.microsoft.com/office/drawing/2014/main" val="1236302195"/>
                    </a:ext>
                  </a:extLst>
                </a:gridCol>
                <a:gridCol w="1044000">
                  <a:extLst>
                    <a:ext uri="{9D8B030D-6E8A-4147-A177-3AD203B41FA5}">
                      <a16:colId xmlns:a16="http://schemas.microsoft.com/office/drawing/2014/main" val="3555824710"/>
                    </a:ext>
                  </a:extLst>
                </a:gridCol>
                <a:gridCol w="3168000">
                  <a:extLst>
                    <a:ext uri="{9D8B030D-6E8A-4147-A177-3AD203B41FA5}">
                      <a16:colId xmlns:a16="http://schemas.microsoft.com/office/drawing/2014/main" val="2686088253"/>
                    </a:ext>
                  </a:extLst>
                </a:gridCol>
              </a:tblGrid>
              <a:tr h="360000">
                <a:tc rowSpan="4">
                  <a:txBody>
                    <a:bodyPr/>
                    <a:lstStyle/>
                    <a:p>
                      <a:pPr algn="ctr"/>
                      <a:r>
                        <a:rPr kumimoji="1" lang="ja-JP" altLang="en-US" sz="1100" b="0" dirty="0">
                          <a:latin typeface="+mn-ea"/>
                          <a:ea typeface="+mn-ea"/>
                        </a:rPr>
                        <a:t>企業</a:t>
                      </a:r>
                      <a:endParaRPr kumimoji="1" lang="en-US" altLang="ja-JP" sz="1100" b="0" dirty="0">
                        <a:latin typeface="+mn-ea"/>
                        <a:ea typeface="+mn-ea"/>
                      </a:endParaRPr>
                    </a:p>
                    <a:p>
                      <a:pPr algn="ctr"/>
                      <a:r>
                        <a:rPr kumimoji="1" lang="ja-JP" altLang="en-US" sz="1100" b="0" dirty="0">
                          <a:latin typeface="+mn-ea"/>
                          <a:ea typeface="+mn-ea"/>
                        </a:rPr>
                        <a:t>情報</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algn="ctr"/>
                      <a:r>
                        <a:rPr kumimoji="1" lang="ja-JP" altLang="en-US" sz="1100" b="0" dirty="0">
                          <a:latin typeface="+mn-ea"/>
                          <a:ea typeface="+mn-ea"/>
                        </a:rPr>
                        <a:t>企業名</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gridSpan="3">
                  <a:txBody>
                    <a:bodyPr/>
                    <a:lstStyle/>
                    <a:p>
                      <a:pPr algn="l"/>
                      <a:endParaRPr kumimoji="1" lang="ja-JP" altLang="en-US" sz="1100" b="0" dirty="0">
                        <a:latin typeface="+mn-ea"/>
                        <a:ea typeface="+mn-ea"/>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kumimoji="1" lang="ja-JP" altLang="en-US" sz="1100"/>
                    </a:p>
                  </a:txBody>
                  <a:tcPr marL="36000" marR="36000" marT="36000" marB="36000" anchor="ctr"/>
                </a:tc>
                <a:tc hMerge="1">
                  <a:txBody>
                    <a:bodyPr/>
                    <a:lstStyle/>
                    <a:p>
                      <a:pPr algn="l"/>
                      <a:endParaRPr kumimoji="1" lang="ja-JP" altLang="en-US" sz="1000"/>
                    </a:p>
                  </a:txBody>
                  <a:tcPr marL="36000" marR="36000" marT="36000" marB="36000" anchor="ctr"/>
                </a:tc>
                <a:extLst>
                  <a:ext uri="{0D108BD9-81ED-4DB2-BD59-A6C34878D82A}">
                    <a16:rowId xmlns:a16="http://schemas.microsoft.com/office/drawing/2014/main" val="904880995"/>
                  </a:ext>
                </a:extLst>
              </a:tr>
              <a:tr h="468000">
                <a:tc vMerge="1">
                  <a:txBody>
                    <a:bodyPr/>
                    <a:lstStyle/>
                    <a:p>
                      <a:endParaRPr kumimoji="1" lang="ja-JP" altLang="en-US"/>
                    </a:p>
                  </a:txBody>
                  <a:tcPr/>
                </a:tc>
                <a:tc>
                  <a:txBody>
                    <a:bodyPr/>
                    <a:lstStyle/>
                    <a:p>
                      <a:pPr algn="ctr"/>
                      <a:r>
                        <a:rPr kumimoji="1" lang="ja-JP" altLang="en-US" sz="1100" b="0" dirty="0">
                          <a:latin typeface="+mn-ea"/>
                          <a:ea typeface="+mn-ea"/>
                        </a:rPr>
                        <a:t>本店所在地</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marL="0" marR="0" lvl="0" indent="0" algn="l" defTabSz="742923" rtl="0" eaLnBrk="1" fontAlgn="auto" latinLnBrk="0" hangingPunct="1">
                        <a:lnSpc>
                          <a:spcPct val="100000"/>
                        </a:lnSpc>
                        <a:spcBef>
                          <a:spcPts val="0"/>
                        </a:spcBef>
                        <a:spcAft>
                          <a:spcPts val="0"/>
                        </a:spcAft>
                        <a:buClrTx/>
                        <a:buSzTx/>
                        <a:buFontTx/>
                        <a:buNone/>
                        <a:tabLst/>
                        <a:defRPr/>
                      </a:pPr>
                      <a:r>
                        <a:rPr kumimoji="1" lang="ja-JP" altLang="en-US" sz="1100" b="0" dirty="0">
                          <a:latin typeface="+mn-ea"/>
                          <a:ea typeface="+mn-ea"/>
                        </a:rPr>
                        <a:t>〒</a:t>
                      </a:r>
                      <a:endParaRPr kumimoji="1" lang="en-US" altLang="ja-JP" sz="1100" b="0" dirty="0">
                        <a:latin typeface="+mn-ea"/>
                        <a:ea typeface="+mn-ea"/>
                      </a:endParaRPr>
                    </a:p>
                    <a:p>
                      <a:pPr marL="0" marR="0" lvl="0" indent="0" algn="l" defTabSz="742923" rtl="0" eaLnBrk="1" fontAlgn="auto" latinLnBrk="0" hangingPunct="1">
                        <a:lnSpc>
                          <a:spcPct val="100000"/>
                        </a:lnSpc>
                        <a:spcBef>
                          <a:spcPts val="0"/>
                        </a:spcBef>
                        <a:spcAft>
                          <a:spcPts val="0"/>
                        </a:spcAft>
                        <a:buClrTx/>
                        <a:buSzTx/>
                        <a:buFontTx/>
                        <a:buNone/>
                        <a:tabLst/>
                        <a:defRPr/>
                      </a:pPr>
                      <a:endParaRPr kumimoji="1" lang="en-US" altLang="ja-JP" sz="1100" b="0" dirty="0">
                        <a:latin typeface="+mn-ea"/>
                        <a:ea typeface="+mn-ea"/>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100" b="0" dirty="0">
                          <a:latin typeface="+mn-ea"/>
                          <a:ea typeface="+mn-ea"/>
                        </a:rPr>
                        <a:t>都内所在地</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algn="l"/>
                      <a:r>
                        <a:rPr kumimoji="1" lang="ja-JP" altLang="en-US" sz="1100" b="0" dirty="0">
                          <a:latin typeface="+mn-ea"/>
                          <a:ea typeface="+mn-ea"/>
                        </a:rPr>
                        <a:t>〒</a:t>
                      </a:r>
                      <a:endParaRPr kumimoji="1" lang="en-US" altLang="ja-JP" sz="1100" b="0" dirty="0">
                        <a:latin typeface="+mn-ea"/>
                        <a:ea typeface="+mn-ea"/>
                      </a:endParaRPr>
                    </a:p>
                    <a:p>
                      <a:pPr algn="l"/>
                      <a:endParaRPr kumimoji="1" lang="ja-JP" altLang="en-US" sz="1100" b="0" dirty="0">
                        <a:latin typeface="+mn-ea"/>
                        <a:ea typeface="+mn-ea"/>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68958394"/>
                  </a:ext>
                </a:extLst>
              </a:tr>
              <a:tr h="360000">
                <a:tc vMerge="1">
                  <a:txBody>
                    <a:bodyPr/>
                    <a:lstStyle/>
                    <a:p>
                      <a:pPr algn="ctr"/>
                      <a:endParaRPr kumimoji="1" lang="ja-JP" altLang="en-US" sz="1100"/>
                    </a:p>
                  </a:txBody>
                  <a:tcPr marL="84406" marR="84406" marT="42203" marB="42203" anchor="ctr">
                    <a:solidFill>
                      <a:schemeClr val="bg1">
                        <a:lumMod val="85000"/>
                      </a:schemeClr>
                    </a:solidFill>
                  </a:tcPr>
                </a:tc>
                <a:tc>
                  <a:txBody>
                    <a:bodyPr/>
                    <a:lstStyle/>
                    <a:p>
                      <a:pPr algn="ctr"/>
                      <a:r>
                        <a:rPr kumimoji="1" lang="ja-JP" altLang="en-US" sz="1100" b="0" dirty="0">
                          <a:latin typeface="+mn-ea"/>
                          <a:ea typeface="+mn-ea"/>
                        </a:rPr>
                        <a:t>代表者役職</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algn="l"/>
                      <a:endParaRPr kumimoji="1" lang="ja-JP" altLang="en-US" sz="1100" b="0" dirty="0">
                        <a:latin typeface="+mn-ea"/>
                        <a:ea typeface="+mn-ea"/>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100" b="0" dirty="0">
                          <a:latin typeface="+mn-ea"/>
                          <a:ea typeface="+mn-ea"/>
                        </a:rPr>
                        <a:t>業種</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algn="l"/>
                      <a:endParaRPr kumimoji="1" lang="ja-JP" altLang="en-US" sz="1100" b="0" dirty="0">
                        <a:latin typeface="+mn-ea"/>
                        <a:ea typeface="+mn-ea"/>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83139331"/>
                  </a:ext>
                </a:extLst>
              </a:tr>
              <a:tr h="360000">
                <a:tc vMerge="1">
                  <a:txBody>
                    <a:bodyPr/>
                    <a:lstStyle/>
                    <a:p>
                      <a:pPr algn="ctr"/>
                      <a:endParaRPr kumimoji="1" lang="ja-JP" altLang="en-US" sz="1100"/>
                    </a:p>
                  </a:txBody>
                  <a:tcPr marL="84406" marR="84406" marT="42203" marB="42203" anchor="ctr">
                    <a:solidFill>
                      <a:schemeClr val="bg1">
                        <a:lumMod val="85000"/>
                      </a:schemeClr>
                    </a:solidFill>
                  </a:tcPr>
                </a:tc>
                <a:tc>
                  <a:txBody>
                    <a:bodyPr/>
                    <a:lstStyle/>
                    <a:p>
                      <a:pPr algn="ctr"/>
                      <a:r>
                        <a:rPr kumimoji="1" lang="ja-JP" altLang="en-US" sz="1100" b="0" dirty="0">
                          <a:latin typeface="+mn-ea"/>
                          <a:ea typeface="+mn-ea"/>
                        </a:rPr>
                        <a:t>代表者氏名</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algn="l"/>
                      <a:endParaRPr kumimoji="1" lang="ja-JP" altLang="en-US" sz="1100" b="0" dirty="0">
                        <a:latin typeface="+mn-ea"/>
                        <a:ea typeface="+mn-ea"/>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742923" rtl="0" eaLnBrk="1" fontAlgn="auto" latinLnBrk="0" hangingPunct="1">
                        <a:lnSpc>
                          <a:spcPct val="100000"/>
                        </a:lnSpc>
                        <a:spcBef>
                          <a:spcPts val="0"/>
                        </a:spcBef>
                        <a:spcAft>
                          <a:spcPts val="0"/>
                        </a:spcAft>
                        <a:buClrTx/>
                        <a:buSzTx/>
                        <a:buFontTx/>
                        <a:buNone/>
                        <a:tabLst/>
                        <a:defRPr/>
                      </a:pPr>
                      <a:r>
                        <a:rPr kumimoji="1" lang="ja-JP" altLang="en-US" sz="1100" b="0" dirty="0">
                          <a:latin typeface="+mn-ea"/>
                          <a:ea typeface="+mn-ea"/>
                        </a:rPr>
                        <a:t>従業員数</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algn="l"/>
                      <a:endParaRPr kumimoji="1" lang="ja-JP" altLang="en-US" sz="1100" b="0" dirty="0">
                        <a:latin typeface="+mn-ea"/>
                        <a:ea typeface="+mn-ea"/>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8323913"/>
                  </a:ext>
                </a:extLst>
              </a:tr>
              <a:tr h="360000">
                <a:tc rowSpan="2">
                  <a:txBody>
                    <a:bodyPr/>
                    <a:lstStyle/>
                    <a:p>
                      <a:pPr algn="ctr"/>
                      <a:r>
                        <a:rPr kumimoji="1" lang="ja-JP" altLang="en-US" sz="1100" b="0">
                          <a:latin typeface="+mn-ea"/>
                          <a:ea typeface="+mn-ea"/>
                        </a:rPr>
                        <a:t>担当者</a:t>
                      </a:r>
                      <a:endParaRPr kumimoji="1" lang="en-US" altLang="ja-JP" sz="1100" b="0">
                        <a:latin typeface="+mn-ea"/>
                        <a:ea typeface="+mn-ea"/>
                      </a:endParaRPr>
                    </a:p>
                    <a:p>
                      <a:pPr algn="ctr"/>
                      <a:r>
                        <a:rPr kumimoji="1" lang="ja-JP" altLang="en-US" sz="1100" b="0">
                          <a:latin typeface="+mn-ea"/>
                          <a:ea typeface="+mn-ea"/>
                        </a:rPr>
                        <a:t>情報</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algn="ctr"/>
                      <a:r>
                        <a:rPr kumimoji="1" lang="ja-JP" altLang="en-US" sz="1100" b="0" dirty="0">
                          <a:latin typeface="+mn-ea"/>
                          <a:ea typeface="+mn-ea"/>
                        </a:rPr>
                        <a:t>部署・役職</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algn="l"/>
                      <a:endParaRPr kumimoji="1" lang="ja-JP" altLang="en-US" sz="1100" b="0" dirty="0">
                        <a:latin typeface="+mn-ea"/>
                        <a:ea typeface="+mn-ea"/>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100" b="0" dirty="0">
                          <a:latin typeface="+mn-ea"/>
                          <a:ea typeface="+mn-ea"/>
                        </a:rPr>
                        <a:t>電話番号</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algn="l"/>
                      <a:endParaRPr kumimoji="1" lang="ja-JP" altLang="en-US" sz="1100" b="0" dirty="0">
                        <a:latin typeface="+mn-ea"/>
                        <a:ea typeface="+mn-ea"/>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93658257"/>
                  </a:ext>
                </a:extLst>
              </a:tr>
              <a:tr h="360000">
                <a:tc vMerge="1">
                  <a:txBody>
                    <a:bodyPr/>
                    <a:lstStyle/>
                    <a:p>
                      <a:pPr algn="ctr"/>
                      <a:endParaRPr kumimoji="1" lang="ja-JP" altLang="en-US" sz="1100"/>
                    </a:p>
                  </a:txBody>
                  <a:tcPr marL="84406" marR="84406" marT="42203" marB="42203" anchor="ctr">
                    <a:solidFill>
                      <a:schemeClr val="bg1">
                        <a:lumMod val="85000"/>
                      </a:schemeClr>
                    </a:solidFill>
                  </a:tcPr>
                </a:tc>
                <a:tc>
                  <a:txBody>
                    <a:bodyPr/>
                    <a:lstStyle/>
                    <a:p>
                      <a:pPr algn="ctr"/>
                      <a:r>
                        <a:rPr kumimoji="1" lang="ja-JP" altLang="en-US" sz="1100" b="0" dirty="0">
                          <a:latin typeface="+mn-ea"/>
                          <a:ea typeface="+mn-ea"/>
                        </a:rPr>
                        <a:t>氏名</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algn="l"/>
                      <a:endParaRPr kumimoji="1" lang="ja-JP" altLang="en-US" sz="1100" b="0" dirty="0">
                        <a:latin typeface="+mn-ea"/>
                        <a:ea typeface="+mn-ea"/>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742923" rtl="0" eaLnBrk="1" fontAlgn="auto" latinLnBrk="0" hangingPunct="1">
                        <a:lnSpc>
                          <a:spcPct val="100000"/>
                        </a:lnSpc>
                        <a:spcBef>
                          <a:spcPts val="0"/>
                        </a:spcBef>
                        <a:spcAft>
                          <a:spcPts val="0"/>
                        </a:spcAft>
                        <a:buClrTx/>
                        <a:buSzTx/>
                        <a:buFontTx/>
                        <a:buNone/>
                        <a:tabLst/>
                        <a:defRPr/>
                      </a:pPr>
                      <a:r>
                        <a:rPr kumimoji="1" lang="ja-JP" altLang="en-US" sz="1100" b="0" dirty="0">
                          <a:latin typeface="+mn-ea"/>
                          <a:ea typeface="+mn-ea"/>
                        </a:rPr>
                        <a:t>メールアドレス</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algn="l"/>
                      <a:endParaRPr kumimoji="1" lang="ja-JP" altLang="en-US" sz="1100" b="0" dirty="0">
                        <a:latin typeface="+mn-ea"/>
                        <a:ea typeface="+mn-ea"/>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71310158"/>
                  </a:ext>
                </a:extLst>
              </a:tr>
            </a:tbl>
          </a:graphicData>
        </a:graphic>
      </p:graphicFrame>
      <p:sp>
        <p:nvSpPr>
          <p:cNvPr id="9" name="テキスト プレースホルダー 8">
            <a:extLst>
              <a:ext uri="{FF2B5EF4-FFF2-40B4-BE49-F238E27FC236}">
                <a16:creationId xmlns:a16="http://schemas.microsoft.com/office/drawing/2014/main" id="{A6207BE9-B4C4-D0AB-827C-C37766A98C62}"/>
              </a:ext>
            </a:extLst>
          </p:cNvPr>
          <p:cNvSpPr>
            <a:spLocks noGrp="1"/>
          </p:cNvSpPr>
          <p:nvPr>
            <p:ph type="body" sz="quarter" idx="15"/>
          </p:nvPr>
        </p:nvSpPr>
        <p:spPr/>
        <p:txBody>
          <a:bodyPr/>
          <a:lstStyle/>
          <a:p>
            <a:r>
              <a:rPr lang="ja-JP" altLang="en-US" dirty="0"/>
              <a:t>申請事業</a:t>
            </a:r>
          </a:p>
        </p:txBody>
      </p:sp>
    </p:spTree>
    <p:extLst>
      <p:ext uri="{BB962C8B-B14F-4D97-AF65-F5344CB8AC3E}">
        <p14:creationId xmlns:p14="http://schemas.microsoft.com/office/powerpoint/2010/main" val="22228263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1">
            <a:extLst>
              <a:ext uri="{FF2B5EF4-FFF2-40B4-BE49-F238E27FC236}">
                <a16:creationId xmlns:a16="http://schemas.microsoft.com/office/drawing/2014/main" id="{21AAD7B7-F2CE-3140-4BD5-B870CD92438B}"/>
              </a:ext>
            </a:extLst>
          </p:cNvPr>
          <p:cNvSpPr>
            <a:spLocks noGrp="1"/>
          </p:cNvSpPr>
          <p:nvPr>
            <p:ph type="title"/>
          </p:nvPr>
        </p:nvSpPr>
        <p:spPr>
          <a:xfrm>
            <a:off x="415925" y="152399"/>
            <a:ext cx="6812190" cy="647701"/>
          </a:xfrm>
        </p:spPr>
        <p:txBody>
          <a:bodyPr vert="horz">
            <a:normAutofit/>
          </a:bodyPr>
          <a:lstStyle/>
          <a:p>
            <a:r>
              <a:rPr lang="en-US" altLang="ja-JP"/>
              <a:t>【</a:t>
            </a:r>
            <a:r>
              <a:rPr lang="ja-JP" altLang="en-US"/>
              <a:t>１．事業概要と目指す姿</a:t>
            </a:r>
            <a:r>
              <a:rPr lang="en-US" altLang="ja-JP"/>
              <a:t>】</a:t>
            </a:r>
            <a:br>
              <a:rPr lang="en-US" altLang="ja-JP"/>
            </a:br>
            <a:endParaRPr kumimoji="1" lang="ja-JP" altLang="en-US"/>
          </a:p>
        </p:txBody>
      </p:sp>
      <p:sp>
        <p:nvSpPr>
          <p:cNvPr id="14" name="タイトル 1">
            <a:extLst>
              <a:ext uri="{FF2B5EF4-FFF2-40B4-BE49-F238E27FC236}">
                <a16:creationId xmlns:a16="http://schemas.microsoft.com/office/drawing/2014/main" id="{7F734C1C-6875-CA6C-E168-328F72D42F12}"/>
              </a:ext>
            </a:extLst>
          </p:cNvPr>
          <p:cNvSpPr txBox="1">
            <a:spLocks/>
          </p:cNvSpPr>
          <p:nvPr/>
        </p:nvSpPr>
        <p:spPr bwMode="gray">
          <a:xfrm>
            <a:off x="415924" y="1016000"/>
            <a:ext cx="9074151" cy="455613"/>
          </a:xfrm>
          <a:prstGeom prst="rect">
            <a:avLst/>
          </a:prstGeom>
        </p:spPr>
        <p:txBody>
          <a:bodyPr vert="horz" lIns="0" tIns="0" rIns="0" bIns="0" rtlCol="0" anchor="ctr" anchorCtr="0">
            <a:normAutofit/>
          </a:bodyPr>
          <a:lst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a:lstStyle>
          <a:p>
            <a:pPr fontAlgn="auto">
              <a:spcAft>
                <a:spcPts val="0"/>
              </a:spcAft>
            </a:pPr>
            <a:r>
              <a:rPr lang="en-US" altLang="ja-JP" dirty="0"/>
              <a:t>(</a:t>
            </a:r>
            <a:r>
              <a:rPr lang="ja-JP" altLang="en-US" dirty="0"/>
              <a:t>本ページでの貴社の主張や伝えたいポイントを簡潔に記述してください</a:t>
            </a:r>
            <a:r>
              <a:rPr lang="en-US" altLang="ja-JP" dirty="0"/>
              <a:t>)</a:t>
            </a:r>
            <a:endParaRPr lang="ja-JP" altLang="en-US" b="0" dirty="0"/>
          </a:p>
        </p:txBody>
      </p:sp>
      <p:sp>
        <p:nvSpPr>
          <p:cNvPr id="17" name="AutoShape 10">
            <a:extLst>
              <a:ext uri="{FF2B5EF4-FFF2-40B4-BE49-F238E27FC236}">
                <a16:creationId xmlns:a16="http://schemas.microsoft.com/office/drawing/2014/main" id="{0FF5C71F-7C4A-E10C-63E0-B3DFA9C0A247}"/>
              </a:ext>
            </a:extLst>
          </p:cNvPr>
          <p:cNvSpPr>
            <a:spLocks noChangeArrowheads="1"/>
          </p:cNvSpPr>
          <p:nvPr/>
        </p:nvSpPr>
        <p:spPr bwMode="auto">
          <a:xfrm>
            <a:off x="1531686" y="2469749"/>
            <a:ext cx="6857574" cy="2358283"/>
          </a:xfrm>
          <a:prstGeom prst="rect">
            <a:avLst/>
          </a:prstGeom>
          <a:solidFill>
            <a:srgbClr val="FFCD00"/>
          </a:solidFill>
          <a:ln w="19050">
            <a:solidFill>
              <a:sysClr val="windowText" lastClr="000000"/>
            </a:solidFill>
            <a:round/>
            <a:headEnd/>
            <a:tailEnd/>
          </a:ln>
          <a:effectLst/>
        </p:spPr>
        <p:txBody>
          <a:bodyPr anchor="ctr"/>
          <a:lstStyle/>
          <a:p>
            <a:pPr marL="285750" marR="0" lvl="0" indent="-285750" algn="l" defTabSz="457200" rtl="0" eaLnBrk="1" fontAlgn="auto" latinLnBrk="0" hangingPunct="1">
              <a:lnSpc>
                <a:spcPct val="100000"/>
              </a:lnSpc>
              <a:spcBef>
                <a:spcPts val="600"/>
              </a:spcBef>
              <a:spcAft>
                <a:spcPts val="0"/>
              </a:spcAft>
              <a:buClrTx/>
              <a:buSzTx/>
              <a:buFont typeface="Wingdings" panose="05000000000000000000" pitchFamily="2" charset="2"/>
              <a:buChar char="l"/>
              <a:tabLst/>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事業概要と目指す姿</a:t>
            </a:r>
            <a:endPar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a:p>
            <a:pPr marL="447675" lvl="1" indent="-285750" defTabSz="457200" fontAlgn="auto">
              <a:spcBef>
                <a:spcPts val="600"/>
              </a:spcBef>
              <a:spcAft>
                <a:spcPts val="0"/>
              </a:spcAft>
              <a:buFont typeface="Wingdings" panose="05000000000000000000" pitchFamily="2" charset="2"/>
              <a:buChar char="Ø"/>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事業概要を簡潔に記載してください。</a:t>
            </a:r>
          </a:p>
          <a:p>
            <a:pPr marL="447675" lvl="1" indent="-285750" defTabSz="457200" fontAlgn="auto">
              <a:spcBef>
                <a:spcPts val="600"/>
              </a:spcBef>
              <a:spcAft>
                <a:spcPts val="0"/>
              </a:spcAft>
              <a:buFont typeface="Wingdings" panose="05000000000000000000" pitchFamily="2" charset="2"/>
              <a:buChar char="Ø"/>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社会実装計画期間で何を実現しようとしているか、助成期間での進捗段階も併せて記載してください。</a:t>
            </a:r>
          </a:p>
          <a:p>
            <a:pPr marL="447675" lvl="1" indent="-285750" defTabSz="457200" fontAlgn="auto">
              <a:spcBef>
                <a:spcPts val="600"/>
              </a:spcBef>
              <a:spcAft>
                <a:spcPts val="0"/>
              </a:spcAft>
              <a:buFont typeface="Wingdings" panose="05000000000000000000" pitchFamily="2" charset="2"/>
              <a:buChar char="Ø"/>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社会的意義、ビジョン、助成事業終了後の自走モデルを含めて記載してください。</a:t>
            </a:r>
            <a:endPar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a:p>
            <a:pPr marL="447675" lvl="1" indent="-285750" defTabSz="457200" fontAlgn="auto">
              <a:spcBef>
                <a:spcPts val="600"/>
              </a:spcBef>
              <a:spcAft>
                <a:spcPts val="0"/>
              </a:spcAft>
              <a:buFont typeface="Wingdings" panose="05000000000000000000" pitchFamily="2" charset="2"/>
              <a:buChar char="Ø"/>
              <a:defRPr/>
            </a:pPr>
            <a:r>
              <a:rPr lang="ja-JP" altLang="en-US" sz="1400" kern="0" dirty="0">
                <a:solidFill>
                  <a:srgbClr val="000000"/>
                </a:solidFill>
                <a:latin typeface="Meiryo UI" panose="020B0604030504040204" pitchFamily="50" charset="-128"/>
                <a:ea typeface="Meiryo UI"/>
                <a:cs typeface="+mn-cs"/>
              </a:rPr>
              <a:t>総事業費、助成対象経費、交付申請額を記載してください。</a:t>
            </a:r>
            <a:endParaRPr lang="en-US" altLang="ja-JP" sz="1400" kern="0" dirty="0">
              <a:solidFill>
                <a:srgbClr val="000000"/>
              </a:solidFill>
              <a:latin typeface="Meiryo UI" panose="020B0604030504040204" pitchFamily="50" charset="-128"/>
              <a:ea typeface="Meiryo UI"/>
              <a:cs typeface="+mn-cs"/>
            </a:endParaRPr>
          </a:p>
          <a:p>
            <a:pPr marL="161925" lvl="1" defTabSz="457200" fontAlgn="auto">
              <a:spcBef>
                <a:spcPts val="600"/>
              </a:spcBef>
              <a:spcAft>
                <a:spcPts val="0"/>
              </a:spcAft>
              <a:defRPr/>
            </a:pPr>
            <a:r>
              <a:rPr kumimoji="0" lang="en-US" altLang="ja-JP" sz="11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a:t>
            </a:r>
            <a:r>
              <a:rPr kumimoji="0" lang="ja-JP" altLang="en-US" sz="11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代表企業だけでなく、構成企業・協力企業がどのように連携して事業が推進され、社会実装まで至るのかという点に留意して上記を記載してください。</a:t>
            </a:r>
          </a:p>
        </p:txBody>
      </p:sp>
    </p:spTree>
    <p:extLst>
      <p:ext uri="{BB962C8B-B14F-4D97-AF65-F5344CB8AC3E}">
        <p14:creationId xmlns:p14="http://schemas.microsoft.com/office/powerpoint/2010/main" val="7955309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1">
            <a:extLst>
              <a:ext uri="{FF2B5EF4-FFF2-40B4-BE49-F238E27FC236}">
                <a16:creationId xmlns:a16="http://schemas.microsoft.com/office/drawing/2014/main" id="{21AAD7B7-F2CE-3140-4BD5-B870CD92438B}"/>
              </a:ext>
            </a:extLst>
          </p:cNvPr>
          <p:cNvSpPr>
            <a:spLocks noGrp="1"/>
          </p:cNvSpPr>
          <p:nvPr>
            <p:ph type="title"/>
          </p:nvPr>
        </p:nvSpPr>
        <p:spPr>
          <a:xfrm>
            <a:off x="415925" y="152399"/>
            <a:ext cx="6812190" cy="647701"/>
          </a:xfrm>
        </p:spPr>
        <p:txBody>
          <a:bodyPr vert="horz">
            <a:normAutofit/>
          </a:bodyPr>
          <a:lstStyle/>
          <a:p>
            <a:r>
              <a:rPr lang="en-US" altLang="ja-JP"/>
              <a:t>【</a:t>
            </a:r>
            <a:r>
              <a:rPr lang="ja-JP" altLang="en-US"/>
              <a:t>２．課題と解決策</a:t>
            </a:r>
            <a:r>
              <a:rPr lang="en-US" altLang="ja-JP"/>
              <a:t>】</a:t>
            </a:r>
            <a:br>
              <a:rPr lang="en-US" altLang="ja-JP"/>
            </a:br>
            <a:endParaRPr kumimoji="1" lang="ja-JP" altLang="en-US"/>
          </a:p>
        </p:txBody>
      </p:sp>
      <p:sp>
        <p:nvSpPr>
          <p:cNvPr id="14" name="タイトル 1">
            <a:extLst>
              <a:ext uri="{FF2B5EF4-FFF2-40B4-BE49-F238E27FC236}">
                <a16:creationId xmlns:a16="http://schemas.microsoft.com/office/drawing/2014/main" id="{7F734C1C-6875-CA6C-E168-328F72D42F12}"/>
              </a:ext>
            </a:extLst>
          </p:cNvPr>
          <p:cNvSpPr txBox="1">
            <a:spLocks/>
          </p:cNvSpPr>
          <p:nvPr/>
        </p:nvSpPr>
        <p:spPr bwMode="gray">
          <a:xfrm>
            <a:off x="415924" y="1016000"/>
            <a:ext cx="9074151" cy="455613"/>
          </a:xfrm>
          <a:prstGeom prst="rect">
            <a:avLst/>
          </a:prstGeom>
        </p:spPr>
        <p:txBody>
          <a:bodyPr vert="horz" lIns="0" tIns="0" rIns="0" bIns="0" rtlCol="0" anchor="ctr" anchorCtr="0">
            <a:normAutofit/>
          </a:bodyPr>
          <a:lst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a:lstStyle>
          <a:p>
            <a:pPr fontAlgn="auto">
              <a:spcAft>
                <a:spcPts val="0"/>
              </a:spcAft>
            </a:pPr>
            <a:r>
              <a:rPr lang="en-US" altLang="ja-JP" dirty="0"/>
              <a:t>(</a:t>
            </a:r>
            <a:r>
              <a:rPr lang="ja-JP" altLang="en-US" dirty="0"/>
              <a:t>本ページでの貴社の主張や伝えたいポイントを簡潔に記述してください</a:t>
            </a:r>
            <a:r>
              <a:rPr lang="en-US" altLang="ja-JP" dirty="0"/>
              <a:t>)</a:t>
            </a:r>
            <a:endParaRPr lang="ja-JP" altLang="en-US" b="0" dirty="0"/>
          </a:p>
        </p:txBody>
      </p:sp>
      <p:sp>
        <p:nvSpPr>
          <p:cNvPr id="17" name="AutoShape 10">
            <a:extLst>
              <a:ext uri="{FF2B5EF4-FFF2-40B4-BE49-F238E27FC236}">
                <a16:creationId xmlns:a16="http://schemas.microsoft.com/office/drawing/2014/main" id="{0FF5C71F-7C4A-E10C-63E0-B3DFA9C0A247}"/>
              </a:ext>
            </a:extLst>
          </p:cNvPr>
          <p:cNvSpPr>
            <a:spLocks noChangeArrowheads="1"/>
          </p:cNvSpPr>
          <p:nvPr/>
        </p:nvSpPr>
        <p:spPr bwMode="auto">
          <a:xfrm>
            <a:off x="1531686" y="2469749"/>
            <a:ext cx="6857574" cy="2358283"/>
          </a:xfrm>
          <a:prstGeom prst="rect">
            <a:avLst/>
          </a:prstGeom>
          <a:solidFill>
            <a:srgbClr val="FFCD00"/>
          </a:solidFill>
          <a:ln w="19050">
            <a:solidFill>
              <a:sysClr val="windowText" lastClr="000000"/>
            </a:solidFill>
            <a:round/>
            <a:headEnd/>
            <a:tailEnd/>
          </a:ln>
          <a:effectLst/>
        </p:spPr>
        <p:txBody>
          <a:bodyPr anchor="ctr"/>
          <a:lstStyle/>
          <a:p>
            <a:pPr marL="285750" marR="0" lvl="0" indent="-285750" algn="l" defTabSz="457200" rtl="0" eaLnBrk="1" fontAlgn="auto" latinLnBrk="0" hangingPunct="1">
              <a:lnSpc>
                <a:spcPct val="100000"/>
              </a:lnSpc>
              <a:spcBef>
                <a:spcPts val="600"/>
              </a:spcBef>
              <a:spcAft>
                <a:spcPts val="0"/>
              </a:spcAft>
              <a:buClrTx/>
              <a:buSzTx/>
              <a:buFont typeface="Wingdings" panose="05000000000000000000" pitchFamily="2" charset="2"/>
              <a:buChar char="l"/>
              <a:tabLst/>
              <a:defRPr/>
            </a:pP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課題と解決策</a:t>
            </a:r>
            <a:endParaRPr kumimoji="0" lang="en-US" altLang="ja-JP"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endParaRPr>
          </a:p>
          <a:p>
            <a:pPr marL="447675" lvl="1" indent="-285750" defTabSz="457200" fontAlgn="auto">
              <a:spcBef>
                <a:spcPts val="600"/>
              </a:spcBef>
              <a:spcAft>
                <a:spcPts val="0"/>
              </a:spcAft>
              <a:buFont typeface="Wingdings" panose="05000000000000000000" pitchFamily="2" charset="2"/>
              <a:buChar char="Ø"/>
              <a:defRPr/>
            </a:pP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解決する社会課題・業界課題を明示してください（定量的・客観的に）。</a:t>
            </a:r>
          </a:p>
          <a:p>
            <a:pPr marL="447675" lvl="1" indent="-285750" defTabSz="457200" fontAlgn="auto">
              <a:spcBef>
                <a:spcPts val="600"/>
              </a:spcBef>
              <a:spcAft>
                <a:spcPts val="0"/>
              </a:spcAft>
              <a:buFont typeface="Wingdings" panose="05000000000000000000" pitchFamily="2" charset="2"/>
              <a:buChar char="Ø"/>
              <a:defRPr/>
            </a:pP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自社が提供する解決策の全体像と、他手段では解決困難な理由を記載してください。</a:t>
            </a:r>
          </a:p>
          <a:p>
            <a:pPr marL="447675" lvl="1" indent="-285750" defTabSz="457200" fontAlgn="auto">
              <a:spcBef>
                <a:spcPts val="600"/>
              </a:spcBef>
              <a:spcAft>
                <a:spcPts val="0"/>
              </a:spcAft>
              <a:buFont typeface="Wingdings" panose="05000000000000000000" pitchFamily="2" charset="2"/>
              <a:buChar char="Ø"/>
              <a:defRPr/>
            </a:pP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既存の取組と比較した際の新規性、独自性、優位性を念頭に、解決策における技術やサービス、ノウハウの構成要素を記載してください</a:t>
            </a:r>
          </a:p>
        </p:txBody>
      </p:sp>
    </p:spTree>
    <p:extLst>
      <p:ext uri="{BB962C8B-B14F-4D97-AF65-F5344CB8AC3E}">
        <p14:creationId xmlns:p14="http://schemas.microsoft.com/office/powerpoint/2010/main" val="14956383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1">
            <a:extLst>
              <a:ext uri="{FF2B5EF4-FFF2-40B4-BE49-F238E27FC236}">
                <a16:creationId xmlns:a16="http://schemas.microsoft.com/office/drawing/2014/main" id="{21AAD7B7-F2CE-3140-4BD5-B870CD92438B}"/>
              </a:ext>
            </a:extLst>
          </p:cNvPr>
          <p:cNvSpPr>
            <a:spLocks noGrp="1"/>
          </p:cNvSpPr>
          <p:nvPr>
            <p:ph type="title"/>
          </p:nvPr>
        </p:nvSpPr>
        <p:spPr>
          <a:xfrm>
            <a:off x="415925" y="152399"/>
            <a:ext cx="6812190" cy="647701"/>
          </a:xfrm>
        </p:spPr>
        <p:txBody>
          <a:bodyPr vert="horz">
            <a:normAutofit/>
          </a:bodyPr>
          <a:lstStyle/>
          <a:p>
            <a:r>
              <a:rPr lang="en-US" altLang="ja-JP"/>
              <a:t>【</a:t>
            </a:r>
            <a:r>
              <a:rPr lang="ja-JP" altLang="en-US"/>
              <a:t>３．市場・競争環境</a:t>
            </a:r>
            <a:r>
              <a:rPr lang="en-US" altLang="ja-JP"/>
              <a:t>】</a:t>
            </a:r>
            <a:br>
              <a:rPr lang="en-US" altLang="ja-JP"/>
            </a:br>
            <a:endParaRPr kumimoji="1" lang="ja-JP" altLang="en-US"/>
          </a:p>
        </p:txBody>
      </p:sp>
      <p:sp>
        <p:nvSpPr>
          <p:cNvPr id="14" name="タイトル 1">
            <a:extLst>
              <a:ext uri="{FF2B5EF4-FFF2-40B4-BE49-F238E27FC236}">
                <a16:creationId xmlns:a16="http://schemas.microsoft.com/office/drawing/2014/main" id="{7F734C1C-6875-CA6C-E168-328F72D42F12}"/>
              </a:ext>
            </a:extLst>
          </p:cNvPr>
          <p:cNvSpPr txBox="1">
            <a:spLocks/>
          </p:cNvSpPr>
          <p:nvPr/>
        </p:nvSpPr>
        <p:spPr bwMode="gray">
          <a:xfrm>
            <a:off x="415924" y="1016000"/>
            <a:ext cx="9074151" cy="455613"/>
          </a:xfrm>
          <a:prstGeom prst="rect">
            <a:avLst/>
          </a:prstGeom>
        </p:spPr>
        <p:txBody>
          <a:bodyPr vert="horz" lIns="0" tIns="0" rIns="0" bIns="0" rtlCol="0" anchor="ctr" anchorCtr="0">
            <a:normAutofit/>
          </a:bodyPr>
          <a:lst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a:lstStyle>
          <a:p>
            <a:pPr fontAlgn="auto">
              <a:spcAft>
                <a:spcPts val="0"/>
              </a:spcAft>
            </a:pPr>
            <a:r>
              <a:rPr lang="en-US" altLang="ja-JP" dirty="0"/>
              <a:t>(</a:t>
            </a:r>
            <a:r>
              <a:rPr lang="ja-JP" altLang="en-US" dirty="0"/>
              <a:t>本ページでの貴社の主張や伝えたいポイントを簡潔に記述してください</a:t>
            </a:r>
            <a:r>
              <a:rPr lang="en-US" altLang="ja-JP" dirty="0"/>
              <a:t>)</a:t>
            </a:r>
            <a:endParaRPr lang="ja-JP" altLang="en-US" b="0" dirty="0"/>
          </a:p>
        </p:txBody>
      </p:sp>
      <p:sp>
        <p:nvSpPr>
          <p:cNvPr id="17" name="AutoShape 10">
            <a:extLst>
              <a:ext uri="{FF2B5EF4-FFF2-40B4-BE49-F238E27FC236}">
                <a16:creationId xmlns:a16="http://schemas.microsoft.com/office/drawing/2014/main" id="{0FF5C71F-7C4A-E10C-63E0-B3DFA9C0A247}"/>
              </a:ext>
            </a:extLst>
          </p:cNvPr>
          <p:cNvSpPr>
            <a:spLocks noChangeArrowheads="1"/>
          </p:cNvSpPr>
          <p:nvPr/>
        </p:nvSpPr>
        <p:spPr bwMode="auto">
          <a:xfrm>
            <a:off x="1531686" y="2469749"/>
            <a:ext cx="6857574" cy="2358283"/>
          </a:xfrm>
          <a:prstGeom prst="rect">
            <a:avLst/>
          </a:prstGeom>
          <a:solidFill>
            <a:srgbClr val="FFCD00"/>
          </a:solidFill>
          <a:ln w="19050">
            <a:solidFill>
              <a:sysClr val="windowText" lastClr="000000"/>
            </a:solidFill>
            <a:round/>
            <a:headEnd/>
            <a:tailEnd/>
          </a:ln>
          <a:effectLst/>
        </p:spPr>
        <p:txBody>
          <a:bodyPr anchor="ctr"/>
          <a:lstStyle/>
          <a:p>
            <a:pPr marL="285750" marR="0" lvl="0" indent="-285750" algn="l" defTabSz="457200" rtl="0" eaLnBrk="1" fontAlgn="auto" latinLnBrk="0" hangingPunct="1">
              <a:lnSpc>
                <a:spcPct val="100000"/>
              </a:lnSpc>
              <a:spcBef>
                <a:spcPts val="600"/>
              </a:spcBef>
              <a:spcAft>
                <a:spcPts val="0"/>
              </a:spcAft>
              <a:buClrTx/>
              <a:buSzTx/>
              <a:buFont typeface="Wingdings" panose="05000000000000000000" pitchFamily="2" charset="2"/>
              <a:buChar char="l"/>
              <a:tabLst/>
              <a:defRPr/>
            </a:pP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市場規模及び市場の成長性</a:t>
            </a:r>
          </a:p>
          <a:p>
            <a:pPr marL="447675" lvl="1" indent="-285750" defTabSz="457200" fontAlgn="auto">
              <a:spcBef>
                <a:spcPts val="600"/>
              </a:spcBef>
              <a:spcAft>
                <a:spcPts val="0"/>
              </a:spcAft>
              <a:buFont typeface="Wingdings" panose="05000000000000000000" pitchFamily="2" charset="2"/>
              <a:buChar char="Ø"/>
              <a:defRPr/>
            </a:pP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想定市場の規模（ターゲットを含む）、成長性、直近の変化トレンド等を記載してください</a:t>
            </a:r>
            <a:endParaRPr lang="en-US" altLang="ja-JP" sz="1400" kern="0" dirty="0">
              <a:latin typeface="Meiryo UI" panose="020B0604030504040204" pitchFamily="50" charset="-128"/>
              <a:ea typeface="Meiryo UI"/>
              <a:cs typeface="+mn-cs"/>
            </a:endParaRPr>
          </a:p>
          <a:p>
            <a:pPr marL="447675" lvl="1" indent="-285750" defTabSz="457200" fontAlgn="auto">
              <a:spcBef>
                <a:spcPts val="600"/>
              </a:spcBef>
              <a:spcAft>
                <a:spcPts val="0"/>
              </a:spcAft>
              <a:buFont typeface="Wingdings" panose="05000000000000000000" pitchFamily="2" charset="2"/>
              <a:buChar char="Ø"/>
              <a:defRPr/>
            </a:pP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参入時期の妥当性（なぜ今か）について記載してください</a:t>
            </a:r>
            <a:endParaRPr kumimoji="0" lang="en-US" altLang="ja-JP" sz="1400" b="0" i="0" u="none" strike="noStrike" kern="0" cap="none" spc="0" normalizeH="0" baseline="0" noProof="0" dirty="0">
              <a:ln>
                <a:noFill/>
              </a:ln>
              <a:effectLst/>
              <a:uLnTx/>
              <a:uFillTx/>
              <a:latin typeface="Meiryo UI" panose="020B0604030504040204" pitchFamily="50" charset="-128"/>
              <a:ea typeface="Meiryo UI"/>
              <a:cs typeface="+mn-cs"/>
            </a:endParaRPr>
          </a:p>
          <a:p>
            <a:pPr marL="447675" lvl="1" indent="-285750" defTabSz="457200" fontAlgn="auto">
              <a:spcBef>
                <a:spcPts val="600"/>
              </a:spcBef>
              <a:spcAft>
                <a:spcPts val="0"/>
              </a:spcAft>
              <a:buFont typeface="Wingdings" panose="05000000000000000000" pitchFamily="2" charset="2"/>
              <a:buChar char="Ø"/>
              <a:defRPr/>
            </a:pP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既存・潜在競合と比較した際の自社のポジショニングや戦略的優位性を記載してください</a:t>
            </a:r>
            <a:endParaRPr kumimoji="0" lang="en-US" altLang="ja-JP" sz="1400" b="0" i="0" u="none" strike="noStrike" kern="0" cap="none" spc="0" normalizeH="0" baseline="0" noProof="0" dirty="0">
              <a:ln>
                <a:noFill/>
              </a:ln>
              <a:effectLst/>
              <a:uLnTx/>
              <a:uFillTx/>
              <a:latin typeface="Meiryo UI" panose="020B0604030504040204" pitchFamily="50" charset="-128"/>
              <a:ea typeface="Meiryo UI"/>
              <a:cs typeface="+mn-cs"/>
            </a:endParaRPr>
          </a:p>
        </p:txBody>
      </p:sp>
    </p:spTree>
    <p:extLst>
      <p:ext uri="{BB962C8B-B14F-4D97-AF65-F5344CB8AC3E}">
        <p14:creationId xmlns:p14="http://schemas.microsoft.com/office/powerpoint/2010/main" val="3262524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1">
            <a:extLst>
              <a:ext uri="{FF2B5EF4-FFF2-40B4-BE49-F238E27FC236}">
                <a16:creationId xmlns:a16="http://schemas.microsoft.com/office/drawing/2014/main" id="{21AAD7B7-F2CE-3140-4BD5-B870CD92438B}"/>
              </a:ext>
            </a:extLst>
          </p:cNvPr>
          <p:cNvSpPr>
            <a:spLocks noGrp="1"/>
          </p:cNvSpPr>
          <p:nvPr>
            <p:ph type="title"/>
          </p:nvPr>
        </p:nvSpPr>
        <p:spPr>
          <a:xfrm>
            <a:off x="415925" y="152399"/>
            <a:ext cx="6812190" cy="647701"/>
          </a:xfrm>
        </p:spPr>
        <p:txBody>
          <a:bodyPr vert="horz">
            <a:normAutofit/>
          </a:bodyPr>
          <a:lstStyle/>
          <a:p>
            <a:r>
              <a:rPr lang="en-US" altLang="ja-JP"/>
              <a:t>【</a:t>
            </a:r>
            <a:r>
              <a:rPr lang="ja-JP" altLang="en-US"/>
              <a:t>４．事業計画</a:t>
            </a:r>
            <a:r>
              <a:rPr lang="en-US" altLang="ja-JP"/>
              <a:t>】</a:t>
            </a:r>
            <a:br>
              <a:rPr lang="en-US" altLang="ja-JP"/>
            </a:br>
            <a:r>
              <a:rPr lang="en-US" altLang="ja-JP"/>
              <a:t>【</a:t>
            </a:r>
            <a:r>
              <a:rPr lang="ja-JP" altLang="en-US"/>
              <a:t>実施内容</a:t>
            </a:r>
            <a:r>
              <a:rPr lang="en-US" altLang="ja-JP"/>
              <a:t>/</a:t>
            </a:r>
            <a:r>
              <a:rPr lang="ja-JP" altLang="en-US"/>
              <a:t>スケジュール</a:t>
            </a:r>
            <a:r>
              <a:rPr lang="en-US" altLang="ja-JP"/>
              <a:t>】</a:t>
            </a:r>
            <a:endParaRPr kumimoji="1" lang="ja-JP" altLang="en-US"/>
          </a:p>
        </p:txBody>
      </p:sp>
      <p:sp>
        <p:nvSpPr>
          <p:cNvPr id="14" name="タイトル 1">
            <a:extLst>
              <a:ext uri="{FF2B5EF4-FFF2-40B4-BE49-F238E27FC236}">
                <a16:creationId xmlns:a16="http://schemas.microsoft.com/office/drawing/2014/main" id="{7F734C1C-6875-CA6C-E168-328F72D42F12}"/>
              </a:ext>
            </a:extLst>
          </p:cNvPr>
          <p:cNvSpPr txBox="1">
            <a:spLocks/>
          </p:cNvSpPr>
          <p:nvPr/>
        </p:nvSpPr>
        <p:spPr bwMode="gray">
          <a:xfrm>
            <a:off x="415924" y="1016000"/>
            <a:ext cx="9074151" cy="455613"/>
          </a:xfrm>
          <a:prstGeom prst="rect">
            <a:avLst/>
          </a:prstGeom>
        </p:spPr>
        <p:txBody>
          <a:bodyPr vert="horz" lIns="0" tIns="0" rIns="0" bIns="0" rtlCol="0" anchor="ctr" anchorCtr="0">
            <a:normAutofit/>
          </a:bodyPr>
          <a:lst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a:lstStyle>
          <a:p>
            <a:pPr fontAlgn="auto">
              <a:spcAft>
                <a:spcPts val="0"/>
              </a:spcAft>
            </a:pPr>
            <a:r>
              <a:rPr lang="en-US" altLang="ja-JP" dirty="0"/>
              <a:t>(</a:t>
            </a:r>
            <a:r>
              <a:rPr lang="ja-JP" altLang="en-US" dirty="0"/>
              <a:t>本ページでの貴社の主張や伝えたいポイントを簡潔に記述してください</a:t>
            </a:r>
            <a:r>
              <a:rPr lang="en-US" altLang="ja-JP" dirty="0"/>
              <a:t>)</a:t>
            </a:r>
            <a:endParaRPr lang="ja-JP" altLang="en-US" b="0" dirty="0"/>
          </a:p>
        </p:txBody>
      </p:sp>
      <p:sp>
        <p:nvSpPr>
          <p:cNvPr id="17" name="AutoShape 10">
            <a:extLst>
              <a:ext uri="{FF2B5EF4-FFF2-40B4-BE49-F238E27FC236}">
                <a16:creationId xmlns:a16="http://schemas.microsoft.com/office/drawing/2014/main" id="{0FF5C71F-7C4A-E10C-63E0-B3DFA9C0A247}"/>
              </a:ext>
            </a:extLst>
          </p:cNvPr>
          <p:cNvSpPr>
            <a:spLocks noChangeArrowheads="1"/>
          </p:cNvSpPr>
          <p:nvPr/>
        </p:nvSpPr>
        <p:spPr bwMode="auto">
          <a:xfrm>
            <a:off x="1531686" y="2469749"/>
            <a:ext cx="6857574" cy="2358283"/>
          </a:xfrm>
          <a:prstGeom prst="rect">
            <a:avLst/>
          </a:prstGeom>
          <a:solidFill>
            <a:srgbClr val="FFCD00"/>
          </a:solidFill>
          <a:ln w="19050">
            <a:solidFill>
              <a:sysClr val="windowText" lastClr="000000"/>
            </a:solidFill>
            <a:round/>
            <a:headEnd/>
            <a:tailEnd/>
          </a:ln>
          <a:effectLst/>
        </p:spPr>
        <p:txBody>
          <a:bodyPr anchor="ctr"/>
          <a:lstStyle/>
          <a:p>
            <a:pPr marL="285750" marR="0" lvl="0" indent="-285750" algn="l" defTabSz="457200" rtl="0" eaLnBrk="1" fontAlgn="auto" latinLnBrk="0" hangingPunct="1">
              <a:lnSpc>
                <a:spcPct val="100000"/>
              </a:lnSpc>
              <a:spcBef>
                <a:spcPts val="600"/>
              </a:spcBef>
              <a:spcAft>
                <a:spcPts val="0"/>
              </a:spcAft>
              <a:buClrTx/>
              <a:buSzTx/>
              <a:buFont typeface="Wingdings" panose="05000000000000000000" pitchFamily="2" charset="2"/>
              <a:buChar char="l"/>
              <a:tabLst/>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助成期間及び報告期間における実施内容とスケジュール</a:t>
            </a:r>
          </a:p>
          <a:p>
            <a:pPr marL="447675" lvl="1" indent="-285750" defTabSz="457200" fontAlgn="auto">
              <a:spcBef>
                <a:spcPts val="600"/>
              </a:spcBef>
              <a:spcAft>
                <a:spcPts val="0"/>
              </a:spcAft>
              <a:buFont typeface="Wingdings" panose="05000000000000000000" pitchFamily="2" charset="2"/>
              <a:buChar char="Ø"/>
              <a:defRPr/>
            </a:pPr>
            <a:r>
              <a:rPr lang="ja-JP" altLang="en-US" sz="1400" kern="0" dirty="0">
                <a:solidFill>
                  <a:srgbClr val="000000"/>
                </a:solidFill>
                <a:latin typeface="Meiryo UI" panose="020B0604030504040204" pitchFamily="50" charset="-128"/>
                <a:ea typeface="Meiryo UI"/>
                <a:cs typeface="+mn-cs"/>
              </a:rPr>
              <a:t>実施内容と</a:t>
            </a: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スケジュールを記載してください</a:t>
            </a:r>
          </a:p>
          <a:p>
            <a:pPr marL="541338" lvl="2" indent="-285750" defTabSz="457200" fontAlgn="auto">
              <a:spcBef>
                <a:spcPts val="600"/>
              </a:spcBef>
              <a:spcAft>
                <a:spcPts val="0"/>
              </a:spcAft>
              <a:buFont typeface="Arial" panose="020B0604020202020204" pitchFamily="34" charset="0"/>
              <a:buChar char="•"/>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遅延リスクのある実施内容がある場合、スケジュールは計画の遅延も考慮してください</a:t>
            </a:r>
          </a:p>
          <a:p>
            <a:pPr marL="541338" lvl="2" indent="-285750" defTabSz="457200" fontAlgn="auto">
              <a:spcBef>
                <a:spcPts val="600"/>
              </a:spcBef>
              <a:spcAft>
                <a:spcPts val="0"/>
              </a:spcAft>
              <a:buFont typeface="Arial" panose="020B0604020202020204" pitchFamily="34" charset="0"/>
              <a:buChar char="•"/>
              <a:defRPr/>
            </a:pPr>
            <a:r>
              <a:rPr lang="ja-JP" altLang="en-US" sz="1400" kern="0" dirty="0">
                <a:solidFill>
                  <a:srgbClr val="000000"/>
                </a:solidFill>
                <a:latin typeface="Meiryo UI" panose="020B0604030504040204" pitchFamily="50" charset="-128"/>
                <a:ea typeface="Meiryo UI"/>
                <a:cs typeface="+mn-cs"/>
              </a:rPr>
              <a:t>実施内容</a:t>
            </a:r>
            <a:r>
              <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a:t>
            </a: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スケジュールは、将来の社会実装、普及の状態からバックキャストして設計してください</a:t>
            </a:r>
          </a:p>
        </p:txBody>
      </p:sp>
    </p:spTree>
    <p:extLst>
      <p:ext uri="{BB962C8B-B14F-4D97-AF65-F5344CB8AC3E}">
        <p14:creationId xmlns:p14="http://schemas.microsoft.com/office/powerpoint/2010/main" val="34754103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1">
            <a:extLst>
              <a:ext uri="{FF2B5EF4-FFF2-40B4-BE49-F238E27FC236}">
                <a16:creationId xmlns:a16="http://schemas.microsoft.com/office/drawing/2014/main" id="{21AAD7B7-F2CE-3140-4BD5-B870CD92438B}"/>
              </a:ext>
            </a:extLst>
          </p:cNvPr>
          <p:cNvSpPr>
            <a:spLocks noGrp="1"/>
          </p:cNvSpPr>
          <p:nvPr>
            <p:ph type="title"/>
          </p:nvPr>
        </p:nvSpPr>
        <p:spPr>
          <a:xfrm>
            <a:off x="415925" y="152399"/>
            <a:ext cx="6812190" cy="647701"/>
          </a:xfrm>
        </p:spPr>
        <p:txBody>
          <a:bodyPr vert="horz">
            <a:normAutofit/>
          </a:bodyPr>
          <a:lstStyle/>
          <a:p>
            <a:r>
              <a:rPr lang="en-US" altLang="ja-JP" dirty="0"/>
              <a:t>【</a:t>
            </a:r>
            <a:r>
              <a:rPr lang="ja-JP" altLang="en-US" dirty="0"/>
              <a:t>４．事業計画</a:t>
            </a:r>
            <a:r>
              <a:rPr lang="en-US" altLang="ja-JP" dirty="0"/>
              <a:t>】</a:t>
            </a:r>
            <a:br>
              <a:rPr lang="en-US" altLang="ja-JP" dirty="0"/>
            </a:br>
            <a:r>
              <a:rPr lang="en-US" altLang="ja-JP" dirty="0"/>
              <a:t>【</a:t>
            </a:r>
            <a:r>
              <a:rPr lang="ja-JP" altLang="en-US" dirty="0"/>
              <a:t>事業目標</a:t>
            </a:r>
            <a:r>
              <a:rPr lang="en-US" altLang="ja-JP" dirty="0"/>
              <a:t>】</a:t>
            </a:r>
            <a:endParaRPr kumimoji="1" lang="ja-JP" altLang="en-US" dirty="0"/>
          </a:p>
        </p:txBody>
      </p:sp>
      <p:sp>
        <p:nvSpPr>
          <p:cNvPr id="14" name="タイトル 1">
            <a:extLst>
              <a:ext uri="{FF2B5EF4-FFF2-40B4-BE49-F238E27FC236}">
                <a16:creationId xmlns:a16="http://schemas.microsoft.com/office/drawing/2014/main" id="{7F734C1C-6875-CA6C-E168-328F72D42F12}"/>
              </a:ext>
            </a:extLst>
          </p:cNvPr>
          <p:cNvSpPr txBox="1">
            <a:spLocks/>
          </p:cNvSpPr>
          <p:nvPr/>
        </p:nvSpPr>
        <p:spPr bwMode="gray">
          <a:xfrm>
            <a:off x="415924" y="1016000"/>
            <a:ext cx="9074151" cy="455613"/>
          </a:xfrm>
          <a:prstGeom prst="rect">
            <a:avLst/>
          </a:prstGeom>
        </p:spPr>
        <p:txBody>
          <a:bodyPr vert="horz" lIns="0" tIns="0" rIns="0" bIns="0" rtlCol="0" anchor="ctr" anchorCtr="0">
            <a:normAutofit/>
          </a:bodyPr>
          <a:lst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a:lstStyle>
          <a:p>
            <a:pPr fontAlgn="auto">
              <a:spcAft>
                <a:spcPts val="0"/>
              </a:spcAft>
            </a:pPr>
            <a:r>
              <a:rPr lang="en-US" altLang="ja-JP" dirty="0"/>
              <a:t>(</a:t>
            </a:r>
            <a:r>
              <a:rPr lang="ja-JP" altLang="en-US" dirty="0"/>
              <a:t>本ページでの貴社の主張や伝えたいポイントを簡潔に記述してください</a:t>
            </a:r>
            <a:r>
              <a:rPr lang="en-US" altLang="ja-JP" dirty="0"/>
              <a:t>)</a:t>
            </a:r>
            <a:endParaRPr lang="ja-JP" altLang="en-US" b="0" dirty="0"/>
          </a:p>
        </p:txBody>
      </p:sp>
      <p:graphicFrame>
        <p:nvGraphicFramePr>
          <p:cNvPr id="4" name="表 3">
            <a:extLst>
              <a:ext uri="{FF2B5EF4-FFF2-40B4-BE49-F238E27FC236}">
                <a16:creationId xmlns:a16="http://schemas.microsoft.com/office/drawing/2014/main" id="{363E1F5D-36E6-EC83-4564-EBAAE41739FC}"/>
              </a:ext>
            </a:extLst>
          </p:cNvPr>
          <p:cNvGraphicFramePr>
            <a:graphicFrameLocks noGrp="1"/>
          </p:cNvGraphicFramePr>
          <p:nvPr>
            <p:extLst>
              <p:ext uri="{D42A27DB-BD31-4B8C-83A1-F6EECF244321}">
                <p14:modId xmlns:p14="http://schemas.microsoft.com/office/powerpoint/2010/main" val="2342068938"/>
              </p:ext>
            </p:extLst>
          </p:nvPr>
        </p:nvGraphicFramePr>
        <p:xfrm>
          <a:off x="415924" y="1484313"/>
          <a:ext cx="9072562" cy="4828254"/>
        </p:xfrm>
        <a:graphic>
          <a:graphicData uri="http://schemas.openxmlformats.org/drawingml/2006/table">
            <a:tbl>
              <a:tblPr/>
              <a:tblGrid>
                <a:gridCol w="760638">
                  <a:extLst>
                    <a:ext uri="{9D8B030D-6E8A-4147-A177-3AD203B41FA5}">
                      <a16:colId xmlns:a16="http://schemas.microsoft.com/office/drawing/2014/main" val="4200109723"/>
                    </a:ext>
                  </a:extLst>
                </a:gridCol>
                <a:gridCol w="767746">
                  <a:extLst>
                    <a:ext uri="{9D8B030D-6E8A-4147-A177-3AD203B41FA5}">
                      <a16:colId xmlns:a16="http://schemas.microsoft.com/office/drawing/2014/main" val="3448691284"/>
                    </a:ext>
                  </a:extLst>
                </a:gridCol>
                <a:gridCol w="1146289">
                  <a:extLst>
                    <a:ext uri="{9D8B030D-6E8A-4147-A177-3AD203B41FA5}">
                      <a16:colId xmlns:a16="http://schemas.microsoft.com/office/drawing/2014/main" val="1300138014"/>
                    </a:ext>
                  </a:extLst>
                </a:gridCol>
                <a:gridCol w="639789">
                  <a:extLst>
                    <a:ext uri="{9D8B030D-6E8A-4147-A177-3AD203B41FA5}">
                      <a16:colId xmlns:a16="http://schemas.microsoft.com/office/drawing/2014/main" val="4250096027"/>
                    </a:ext>
                  </a:extLst>
                </a:gridCol>
                <a:gridCol w="1151620">
                  <a:extLst>
                    <a:ext uri="{9D8B030D-6E8A-4147-A177-3AD203B41FA5}">
                      <a16:colId xmlns:a16="http://schemas.microsoft.com/office/drawing/2014/main" val="1822849753"/>
                    </a:ext>
                  </a:extLst>
                </a:gridCol>
                <a:gridCol w="1151620">
                  <a:extLst>
                    <a:ext uri="{9D8B030D-6E8A-4147-A177-3AD203B41FA5}">
                      <a16:colId xmlns:a16="http://schemas.microsoft.com/office/drawing/2014/main" val="382700559"/>
                    </a:ext>
                  </a:extLst>
                </a:gridCol>
                <a:gridCol w="1151620">
                  <a:extLst>
                    <a:ext uri="{9D8B030D-6E8A-4147-A177-3AD203B41FA5}">
                      <a16:colId xmlns:a16="http://schemas.microsoft.com/office/drawing/2014/main" val="708700485"/>
                    </a:ext>
                  </a:extLst>
                </a:gridCol>
                <a:gridCol w="1151620">
                  <a:extLst>
                    <a:ext uri="{9D8B030D-6E8A-4147-A177-3AD203B41FA5}">
                      <a16:colId xmlns:a16="http://schemas.microsoft.com/office/drawing/2014/main" val="1077886256"/>
                    </a:ext>
                  </a:extLst>
                </a:gridCol>
                <a:gridCol w="1151620">
                  <a:extLst>
                    <a:ext uri="{9D8B030D-6E8A-4147-A177-3AD203B41FA5}">
                      <a16:colId xmlns:a16="http://schemas.microsoft.com/office/drawing/2014/main" val="1348286753"/>
                    </a:ext>
                  </a:extLst>
                </a:gridCol>
              </a:tblGrid>
              <a:tr h="254127">
                <a:tc rowSpan="2">
                  <a:txBody>
                    <a:bodyPr/>
                    <a:lstStyle/>
                    <a:p>
                      <a:pPr algn="ctr" fontAlgn="ctr">
                        <a:buNone/>
                      </a:pPr>
                      <a:r>
                        <a:rPr lang="zh-TW" altLang="en-US" sz="1100" b="1" i="0" u="none" strike="noStrike" dirty="0">
                          <a:solidFill>
                            <a:srgbClr val="FFFFFF"/>
                          </a:solidFill>
                          <a:effectLst/>
                          <a:latin typeface="Yu Gothic UI" panose="020B0500000000000000" pitchFamily="50" charset="-128"/>
                          <a:ea typeface="Yu Gothic UI" panose="020B0500000000000000" pitchFamily="50" charset="-128"/>
                        </a:rPr>
                        <a:t>事業目標</a:t>
                      </a:r>
                      <a:br>
                        <a:rPr lang="zh-TW" altLang="en-US" sz="1100" b="1" i="0" u="none" strike="noStrike" dirty="0">
                          <a:solidFill>
                            <a:srgbClr val="FFFFFF"/>
                          </a:solidFill>
                          <a:effectLst/>
                          <a:latin typeface="Yu Gothic UI" panose="020B0500000000000000" pitchFamily="50" charset="-128"/>
                          <a:ea typeface="Yu Gothic UI" panose="020B0500000000000000" pitchFamily="50" charset="-128"/>
                        </a:rPr>
                      </a:br>
                      <a:r>
                        <a:rPr lang="zh-TW" altLang="en-US" sz="1100" b="1" i="0" u="none" strike="noStrike" dirty="0">
                          <a:solidFill>
                            <a:srgbClr val="FFFFFF"/>
                          </a:solidFill>
                          <a:effectLst/>
                          <a:latin typeface="Yu Gothic UI" panose="020B0500000000000000" pitchFamily="50" charset="-128"/>
                          <a:ea typeface="Yu Gothic UI" panose="020B0500000000000000" pitchFamily="50" charset="-128"/>
                        </a:rPr>
                        <a:t>（助成期間終了時）</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95959"/>
                    </a:solidFill>
                  </a:tcPr>
                </a:tc>
                <a:tc rowSpan="2">
                  <a:txBody>
                    <a:bodyPr/>
                    <a:lstStyle/>
                    <a:p>
                      <a:pPr algn="ctr" fontAlgn="ctr">
                        <a:buNone/>
                      </a:pPr>
                      <a:r>
                        <a:rPr lang="zh-TW" altLang="en-US" sz="1100" b="1" i="0" u="none" strike="noStrike" dirty="0">
                          <a:solidFill>
                            <a:srgbClr val="FFFFFF"/>
                          </a:solidFill>
                          <a:effectLst/>
                          <a:latin typeface="Yu Gothic UI" panose="020B0500000000000000" pitchFamily="50" charset="-128"/>
                          <a:ea typeface="Yu Gothic UI" panose="020B0500000000000000" pitchFamily="50" charset="-128"/>
                        </a:rPr>
                        <a:t>事業目標</a:t>
                      </a:r>
                      <a:br>
                        <a:rPr lang="zh-TW" altLang="en-US" sz="1100" b="1" i="0" u="none" strike="noStrike" dirty="0">
                          <a:solidFill>
                            <a:srgbClr val="FFFFFF"/>
                          </a:solidFill>
                          <a:effectLst/>
                          <a:latin typeface="Yu Gothic UI" panose="020B0500000000000000" pitchFamily="50" charset="-128"/>
                          <a:ea typeface="Yu Gothic UI" panose="020B0500000000000000" pitchFamily="50" charset="-128"/>
                        </a:rPr>
                      </a:br>
                      <a:r>
                        <a:rPr lang="zh-TW" altLang="en-US" sz="1100" b="1" i="0" u="none" strike="noStrike" dirty="0">
                          <a:solidFill>
                            <a:srgbClr val="FFFFFF"/>
                          </a:solidFill>
                          <a:effectLst/>
                          <a:latin typeface="Yu Gothic UI" panose="020B0500000000000000" pitchFamily="50" charset="-128"/>
                          <a:ea typeface="Yu Gothic UI" panose="020B0500000000000000" pitchFamily="50" charset="-128"/>
                        </a:rPr>
                        <a:t>（報告期間終了時）</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95959"/>
                    </a:solidFill>
                  </a:tcPr>
                </a:tc>
                <a:tc rowSpan="2">
                  <a:txBody>
                    <a:bodyPr/>
                    <a:lstStyle/>
                    <a:p>
                      <a:pPr algn="ctr" fontAlgn="ctr">
                        <a:buNone/>
                      </a:pPr>
                      <a:r>
                        <a:rPr lang="ja-JP" altLang="en-US" sz="1100" b="1" i="0" u="none" strike="noStrike" dirty="0">
                          <a:solidFill>
                            <a:srgbClr val="000000"/>
                          </a:solidFill>
                          <a:effectLst/>
                          <a:latin typeface="Yu Gothic UI" panose="020B0500000000000000" pitchFamily="50" charset="-128"/>
                          <a:ea typeface="Yu Gothic UI" panose="020B0500000000000000" pitchFamily="50" charset="-128"/>
                        </a:rPr>
                        <a:t>実施内容</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D0D0"/>
                    </a:solidFill>
                  </a:tcPr>
                </a:tc>
                <a:tc rowSpan="2">
                  <a:txBody>
                    <a:bodyPr/>
                    <a:lstStyle/>
                    <a:p>
                      <a:pPr algn="ctr" fontAlgn="ctr">
                        <a:buNone/>
                      </a:pPr>
                      <a:r>
                        <a:rPr lang="ja-JP" altLang="en-US" sz="1100" b="1" i="0" u="none" strike="noStrike" dirty="0">
                          <a:solidFill>
                            <a:srgbClr val="000000"/>
                          </a:solidFill>
                          <a:effectLst/>
                          <a:latin typeface="Yu Gothic UI" panose="020B0500000000000000" pitchFamily="50" charset="-128"/>
                          <a:ea typeface="Yu Gothic UI" panose="020B0500000000000000" pitchFamily="50" charset="-128"/>
                        </a:rPr>
                        <a:t>主担当</a:t>
                      </a:r>
                      <a:endParaRPr lang="en-US" altLang="ja-JP" sz="1100" b="1" i="0" u="none" strike="noStrike" dirty="0">
                        <a:solidFill>
                          <a:srgbClr val="000000"/>
                        </a:solidFill>
                        <a:effectLst/>
                        <a:latin typeface="Yu Gothic UI" panose="020B0500000000000000" pitchFamily="50" charset="-128"/>
                        <a:ea typeface="Yu Gothic UI" panose="020B0500000000000000" pitchFamily="50" charset="-128"/>
                      </a:endParaRPr>
                    </a:p>
                    <a:p>
                      <a:pPr algn="ctr" fontAlgn="ctr">
                        <a:buNone/>
                      </a:pPr>
                      <a:r>
                        <a:rPr lang="ja-JP" altLang="en-US" sz="1100" b="1" i="0" u="none" strike="noStrike" dirty="0">
                          <a:solidFill>
                            <a:srgbClr val="000000"/>
                          </a:solidFill>
                          <a:effectLst/>
                          <a:latin typeface="Yu Gothic UI" panose="020B0500000000000000" pitchFamily="50" charset="-128"/>
                          <a:ea typeface="Yu Gothic UI" panose="020B0500000000000000" pitchFamily="50" charset="-128"/>
                        </a:rPr>
                        <a:t>企業</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D0D0"/>
                    </a:solidFill>
                  </a:tcPr>
                </a:tc>
                <a:tc gridSpan="5">
                  <a:txBody>
                    <a:bodyPr/>
                    <a:lstStyle/>
                    <a:p>
                      <a:pPr algn="ctr" fontAlgn="ctr">
                        <a:buNone/>
                      </a:pPr>
                      <a:r>
                        <a:rPr lang="zh-TW" altLang="en-US" sz="1200" b="1" i="0" u="none" strike="noStrike" dirty="0">
                          <a:solidFill>
                            <a:srgbClr val="FFFFFF"/>
                          </a:solidFill>
                          <a:effectLst/>
                          <a:latin typeface="Yu Gothic UI" panose="020B0500000000000000" pitchFamily="50" charset="-128"/>
                          <a:ea typeface="Yu Gothic UI" panose="020B0500000000000000" pitchFamily="50" charset="-128"/>
                        </a:rPr>
                        <a:t>中間事業目標</a:t>
                      </a:r>
                    </a:p>
                  </a:txBody>
                  <a:tcPr marL="5333" marR="5333" marT="5333"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95959"/>
                    </a:solidFill>
                  </a:tcPr>
                </a:tc>
                <a:tc hMerge="1">
                  <a:txBody>
                    <a:bodyPr/>
                    <a:lstStyle/>
                    <a:p>
                      <a:endParaRP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95959"/>
                    </a:solidFill>
                  </a:tcPr>
                </a:tc>
                <a:tc hMerge="1">
                  <a:txBody>
                    <a:bodyPr/>
                    <a:lstStyle/>
                    <a:p>
                      <a:endParaRP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95959"/>
                    </a:solidFill>
                  </a:tcPr>
                </a:tc>
                <a:tc hMerge="1">
                  <a:txBody>
                    <a:bodyPr/>
                    <a:lstStyle/>
                    <a:p>
                      <a:endParaRP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95959"/>
                    </a:solidFill>
                  </a:tcPr>
                </a:tc>
                <a:tc hMerge="1">
                  <a:txBody>
                    <a:bodyPr/>
                    <a:lstStyle/>
                    <a:p>
                      <a:endParaRPr dirty="0"/>
                    </a:p>
                  </a:txBody>
                  <a:tcPr marL="5333" marR="5333" marT="5333"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595959"/>
                    </a:solidFill>
                  </a:tcPr>
                </a:tc>
                <a:extLst>
                  <a:ext uri="{0D108BD9-81ED-4DB2-BD59-A6C34878D82A}">
                    <a16:rowId xmlns:a16="http://schemas.microsoft.com/office/drawing/2014/main" val="1115740059"/>
                  </a:ext>
                </a:extLst>
              </a:tr>
              <a:tr h="254127">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buNone/>
                      </a:pPr>
                      <a:r>
                        <a:rPr lang="ja-JP" altLang="en-US" sz="1100" b="1" i="0" u="none" strike="noStrike" dirty="0">
                          <a:solidFill>
                            <a:srgbClr val="000000"/>
                          </a:solidFill>
                          <a:effectLst/>
                          <a:latin typeface="Yu Gothic UI" panose="020B0500000000000000" pitchFamily="50" charset="-128"/>
                          <a:ea typeface="Yu Gothic UI" panose="020B0500000000000000" pitchFamily="50" charset="-128"/>
                        </a:rPr>
                        <a:t>第１期</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D0D0"/>
                    </a:solidFill>
                  </a:tcPr>
                </a:tc>
                <a:tc>
                  <a:txBody>
                    <a:bodyPr/>
                    <a:lstStyle/>
                    <a:p>
                      <a:pPr algn="ctr" fontAlgn="ctr">
                        <a:buNone/>
                      </a:pPr>
                      <a:r>
                        <a:rPr lang="ja-JP" altLang="en-US" sz="1100" b="1" i="0" u="none" strike="noStrike" dirty="0">
                          <a:solidFill>
                            <a:srgbClr val="000000"/>
                          </a:solidFill>
                          <a:effectLst/>
                          <a:latin typeface="Yu Gothic UI" panose="020B0500000000000000" pitchFamily="50" charset="-128"/>
                          <a:ea typeface="Yu Gothic UI" panose="020B0500000000000000" pitchFamily="50" charset="-128"/>
                        </a:rPr>
                        <a:t>第２期</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D0D0"/>
                    </a:solidFill>
                  </a:tcPr>
                </a:tc>
                <a:tc>
                  <a:txBody>
                    <a:bodyPr/>
                    <a:lstStyle/>
                    <a:p>
                      <a:pPr algn="ctr" fontAlgn="ctr">
                        <a:buNone/>
                      </a:pPr>
                      <a:r>
                        <a:rPr lang="ja-JP" altLang="en-US" sz="1100" b="1" i="0" u="none" strike="noStrike" dirty="0">
                          <a:solidFill>
                            <a:srgbClr val="000000"/>
                          </a:solidFill>
                          <a:effectLst/>
                          <a:latin typeface="Yu Gothic UI" panose="020B0500000000000000" pitchFamily="50" charset="-128"/>
                          <a:ea typeface="Yu Gothic UI" panose="020B0500000000000000" pitchFamily="50" charset="-128"/>
                        </a:rPr>
                        <a:t>第３期</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D0D0"/>
                    </a:solidFill>
                  </a:tcPr>
                </a:tc>
                <a:tc>
                  <a:txBody>
                    <a:bodyPr/>
                    <a:lstStyle/>
                    <a:p>
                      <a:pPr algn="ctr" fontAlgn="ctr">
                        <a:buNone/>
                      </a:pPr>
                      <a:r>
                        <a:rPr lang="ja-JP" altLang="en-US" sz="1100" b="1" i="0" u="none" strike="noStrike" dirty="0">
                          <a:solidFill>
                            <a:srgbClr val="000000"/>
                          </a:solidFill>
                          <a:effectLst/>
                          <a:latin typeface="Yu Gothic UI" panose="020B0500000000000000" pitchFamily="50" charset="-128"/>
                          <a:ea typeface="Yu Gothic UI" panose="020B0500000000000000" pitchFamily="50" charset="-128"/>
                        </a:rPr>
                        <a:t>第４期</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D0D0"/>
                    </a:solidFill>
                  </a:tcPr>
                </a:tc>
                <a:tc>
                  <a:txBody>
                    <a:bodyPr/>
                    <a:lstStyle/>
                    <a:p>
                      <a:pPr algn="ctr" fontAlgn="ctr">
                        <a:buNone/>
                      </a:pPr>
                      <a:r>
                        <a:rPr lang="ja-JP" altLang="en-US" sz="1100" b="1" i="0" u="none" strike="noStrike" dirty="0">
                          <a:solidFill>
                            <a:srgbClr val="000000"/>
                          </a:solidFill>
                          <a:effectLst/>
                          <a:latin typeface="Yu Gothic UI" panose="020B0500000000000000" pitchFamily="50" charset="-128"/>
                          <a:ea typeface="Yu Gothic UI" panose="020B0500000000000000" pitchFamily="50" charset="-128"/>
                        </a:rPr>
                        <a:t>第５期</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D0D0"/>
                    </a:solidFill>
                  </a:tcPr>
                </a:tc>
                <a:extLst>
                  <a:ext uri="{0D108BD9-81ED-4DB2-BD59-A6C34878D82A}">
                    <a16:rowId xmlns:a16="http://schemas.microsoft.com/office/drawing/2014/main" val="2527213952"/>
                  </a:ext>
                </a:extLst>
              </a:tr>
              <a:tr h="720000">
                <a:tc rowSpan="3">
                  <a:txBody>
                    <a:bodyPr/>
                    <a:lstStyle/>
                    <a:p>
                      <a:pPr algn="l" fontAlgn="ctr">
                        <a:buNone/>
                      </a:pPr>
                      <a:r>
                        <a:rPr lang="ja-JP" altLang="en-US" sz="1200" b="0" i="0" u="none" strike="noStrike" dirty="0">
                          <a:solidFill>
                            <a:srgbClr val="000000"/>
                          </a:solidFill>
                          <a:effectLst/>
                          <a:latin typeface="+mn-ea"/>
                          <a:ea typeface="+mn-ea"/>
                        </a:rPr>
                        <a:t>　</a:t>
                      </a:r>
                    </a:p>
                    <a:p>
                      <a:pPr algn="l" fontAlgn="ctr">
                        <a:buNone/>
                      </a:pPr>
                      <a:r>
                        <a:rPr lang="ja-JP" altLang="en-US" sz="1200" b="0" i="0" u="none" strike="noStrike" dirty="0">
                          <a:solidFill>
                            <a:srgbClr val="000000"/>
                          </a:solidFill>
                          <a:effectLst/>
                          <a:latin typeface="+mn-ea"/>
                          <a:ea typeface="+mn-ea"/>
                        </a:rPr>
                        <a:t>　</a:t>
                      </a:r>
                    </a:p>
                    <a:p>
                      <a:pPr algn="l" fontAlgn="ctr">
                        <a:buNone/>
                      </a:pPr>
                      <a:r>
                        <a:rPr lang="ja-JP" altLang="en-US" sz="1200" b="0" i="0" u="none" strike="noStrike" dirty="0">
                          <a:solidFill>
                            <a:srgbClr val="000000"/>
                          </a:solidFill>
                          <a:effectLst/>
                          <a:latin typeface="+mn-ea"/>
                          <a:ea typeface="+mn-ea"/>
                        </a:rPr>
                        <a:t>　</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rowSpan="3">
                  <a:txBody>
                    <a:bodyPr/>
                    <a:lstStyle/>
                    <a:p>
                      <a:pPr algn="l" fontAlgn="ctr">
                        <a:buNone/>
                      </a:pPr>
                      <a:r>
                        <a:rPr lang="ja-JP" altLang="en-US" sz="1200" b="0" i="0" u="none" strike="noStrike" dirty="0">
                          <a:solidFill>
                            <a:srgbClr val="000000"/>
                          </a:solidFill>
                          <a:effectLst/>
                          <a:latin typeface="+mn-ea"/>
                          <a:ea typeface="+mn-ea"/>
                        </a:rPr>
                        <a:t>　</a:t>
                      </a:r>
                    </a:p>
                    <a:p>
                      <a:pPr algn="l" fontAlgn="ctr">
                        <a:buNone/>
                      </a:pPr>
                      <a:r>
                        <a:rPr lang="ja-JP" altLang="en-US" sz="1200" b="0" i="0" u="none" strike="noStrike" dirty="0">
                          <a:solidFill>
                            <a:srgbClr val="000000"/>
                          </a:solidFill>
                          <a:effectLst/>
                          <a:latin typeface="+mn-ea"/>
                          <a:ea typeface="+mn-ea"/>
                        </a:rPr>
                        <a:t>　</a:t>
                      </a:r>
                    </a:p>
                    <a:p>
                      <a:pPr algn="l" fontAlgn="ctr">
                        <a:buNone/>
                      </a:pPr>
                      <a:r>
                        <a:rPr lang="ja-JP" altLang="en-US" sz="1200" b="0" i="0" u="none" strike="noStrike" dirty="0">
                          <a:solidFill>
                            <a:srgbClr val="000000"/>
                          </a:solidFill>
                          <a:effectLst/>
                          <a:latin typeface="+mn-ea"/>
                          <a:ea typeface="+mn-ea"/>
                        </a:rPr>
                        <a:t>　</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buNone/>
                      </a:pPr>
                      <a:r>
                        <a:rPr lang="ja-JP" altLang="en-US" sz="1200" b="0" i="0" u="none" strike="noStrike" dirty="0">
                          <a:solidFill>
                            <a:srgbClr val="000000"/>
                          </a:solidFill>
                          <a:effectLst/>
                          <a:latin typeface="+mn-ea"/>
                          <a:ea typeface="+mn-ea"/>
                        </a:rPr>
                        <a:t>　</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buNone/>
                      </a:pPr>
                      <a:r>
                        <a:rPr lang="ja-JP" altLang="en-US" sz="1200" b="0" i="0" u="none" strike="noStrike">
                          <a:solidFill>
                            <a:srgbClr val="000000"/>
                          </a:solidFill>
                          <a:effectLst/>
                          <a:latin typeface="+mn-ea"/>
                          <a:ea typeface="+mn-ea"/>
                        </a:rPr>
                        <a:t>　</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buNone/>
                      </a:pPr>
                      <a:r>
                        <a:rPr lang="ja-JP" altLang="en-US" sz="1200" b="0" i="0" u="none" strike="noStrike">
                          <a:solidFill>
                            <a:srgbClr val="000000"/>
                          </a:solidFill>
                          <a:effectLst/>
                          <a:latin typeface="+mn-ea"/>
                          <a:ea typeface="+mn-ea"/>
                        </a:rPr>
                        <a:t>　</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buNone/>
                      </a:pPr>
                      <a:r>
                        <a:rPr lang="ja-JP" altLang="en-US" sz="1200" b="0" i="0" u="none" strike="noStrike">
                          <a:solidFill>
                            <a:srgbClr val="000000"/>
                          </a:solidFill>
                          <a:effectLst/>
                          <a:latin typeface="+mn-ea"/>
                          <a:ea typeface="+mn-ea"/>
                        </a:rPr>
                        <a:t>　</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buNone/>
                      </a:pPr>
                      <a:r>
                        <a:rPr lang="ja-JP" altLang="en-US" sz="1200" b="0" i="0" u="none" strike="noStrike">
                          <a:solidFill>
                            <a:srgbClr val="000000"/>
                          </a:solidFill>
                          <a:effectLst/>
                          <a:latin typeface="+mn-ea"/>
                          <a:ea typeface="+mn-ea"/>
                        </a:rPr>
                        <a:t>　</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buNone/>
                      </a:pPr>
                      <a:r>
                        <a:rPr lang="ja-JP" altLang="en-US" sz="1200" b="0" i="0" u="none" strike="noStrike">
                          <a:solidFill>
                            <a:srgbClr val="000000"/>
                          </a:solidFill>
                          <a:effectLst/>
                          <a:latin typeface="+mn-ea"/>
                          <a:ea typeface="+mn-ea"/>
                        </a:rPr>
                        <a:t>　</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buNone/>
                      </a:pPr>
                      <a:r>
                        <a:rPr lang="ja-JP" altLang="en-US" sz="1200" b="0" i="0" u="none" strike="noStrike" dirty="0">
                          <a:solidFill>
                            <a:srgbClr val="000000"/>
                          </a:solidFill>
                          <a:effectLst/>
                          <a:latin typeface="+mn-ea"/>
                          <a:ea typeface="+mn-ea"/>
                        </a:rPr>
                        <a:t>　</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931386945"/>
                  </a:ext>
                </a:extLst>
              </a:tr>
              <a:tr h="720000">
                <a:tc vMerge="1">
                  <a:txBody>
                    <a:bodyPr/>
                    <a:lstStyle/>
                    <a:p>
                      <a:endParaRP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vMerge="1">
                  <a:txBody>
                    <a:bodyPr/>
                    <a:lstStyle/>
                    <a:p>
                      <a:endParaRP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buNone/>
                      </a:pPr>
                      <a:r>
                        <a:rPr lang="ja-JP" altLang="en-US" sz="1200" b="0" i="0" u="none" strike="noStrike">
                          <a:solidFill>
                            <a:srgbClr val="000000"/>
                          </a:solidFill>
                          <a:effectLst/>
                          <a:latin typeface="+mn-ea"/>
                          <a:ea typeface="+mn-ea"/>
                        </a:rPr>
                        <a:t>　</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buNone/>
                      </a:pPr>
                      <a:r>
                        <a:rPr lang="ja-JP" altLang="en-US" sz="1200" b="0" i="0" u="none" strike="noStrike" dirty="0">
                          <a:solidFill>
                            <a:srgbClr val="000000"/>
                          </a:solidFill>
                          <a:effectLst/>
                          <a:latin typeface="+mn-ea"/>
                          <a:ea typeface="+mn-ea"/>
                        </a:rPr>
                        <a:t>　</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buNone/>
                      </a:pPr>
                      <a:r>
                        <a:rPr lang="ja-JP" altLang="en-US" sz="1200" b="0" i="0" u="none" strike="noStrike" dirty="0">
                          <a:solidFill>
                            <a:srgbClr val="000000"/>
                          </a:solidFill>
                          <a:effectLst/>
                          <a:latin typeface="+mn-ea"/>
                          <a:ea typeface="+mn-ea"/>
                        </a:rPr>
                        <a:t>　</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buNone/>
                      </a:pPr>
                      <a:r>
                        <a:rPr lang="ja-JP" altLang="en-US" sz="1200" b="0" i="0" u="none" strike="noStrike" dirty="0">
                          <a:solidFill>
                            <a:srgbClr val="000000"/>
                          </a:solidFill>
                          <a:effectLst/>
                          <a:latin typeface="+mn-ea"/>
                          <a:ea typeface="+mn-ea"/>
                        </a:rPr>
                        <a:t>　</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buNone/>
                      </a:pPr>
                      <a:r>
                        <a:rPr lang="ja-JP" altLang="en-US" sz="1200" b="0" i="0" u="none" strike="noStrike">
                          <a:solidFill>
                            <a:srgbClr val="000000"/>
                          </a:solidFill>
                          <a:effectLst/>
                          <a:latin typeface="+mn-ea"/>
                          <a:ea typeface="+mn-ea"/>
                        </a:rPr>
                        <a:t>　</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buNone/>
                      </a:pPr>
                      <a:r>
                        <a:rPr lang="ja-JP" altLang="en-US" sz="1200" b="0" i="0" u="none" strike="noStrike">
                          <a:solidFill>
                            <a:srgbClr val="000000"/>
                          </a:solidFill>
                          <a:effectLst/>
                          <a:latin typeface="+mn-ea"/>
                          <a:ea typeface="+mn-ea"/>
                        </a:rPr>
                        <a:t>　</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buNone/>
                      </a:pPr>
                      <a:r>
                        <a:rPr lang="ja-JP" altLang="en-US" sz="1200" b="0" i="0" u="none" strike="noStrike" dirty="0">
                          <a:solidFill>
                            <a:srgbClr val="000000"/>
                          </a:solidFill>
                          <a:effectLst/>
                          <a:latin typeface="+mn-ea"/>
                          <a:ea typeface="+mn-ea"/>
                        </a:rPr>
                        <a:t>　</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798406696"/>
                  </a:ext>
                </a:extLst>
              </a:tr>
              <a:tr h="720000">
                <a:tc vMerge="1">
                  <a:txBody>
                    <a:bodyPr/>
                    <a:lstStyle/>
                    <a:p>
                      <a:endParaRPr dirty="0"/>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vMerge="1">
                  <a:txBody>
                    <a:bodyPr/>
                    <a:lstStyle/>
                    <a:p>
                      <a:endParaRPr dirty="0"/>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buNone/>
                      </a:pPr>
                      <a:r>
                        <a:rPr lang="ja-JP" altLang="en-US" sz="1200" b="0" i="0" u="none" strike="noStrike">
                          <a:solidFill>
                            <a:srgbClr val="000000"/>
                          </a:solidFill>
                          <a:effectLst/>
                          <a:latin typeface="+mn-ea"/>
                          <a:ea typeface="+mn-ea"/>
                        </a:rPr>
                        <a:t>　</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buNone/>
                      </a:pPr>
                      <a:r>
                        <a:rPr lang="ja-JP" altLang="en-US" sz="1200" b="0" i="0" u="none" strike="noStrike">
                          <a:solidFill>
                            <a:srgbClr val="000000"/>
                          </a:solidFill>
                          <a:effectLst/>
                          <a:latin typeface="+mn-ea"/>
                          <a:ea typeface="+mn-ea"/>
                        </a:rPr>
                        <a:t>　</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buNone/>
                      </a:pPr>
                      <a:r>
                        <a:rPr lang="ja-JP" altLang="en-US" sz="1200" b="0" i="0" u="none" strike="noStrike">
                          <a:solidFill>
                            <a:srgbClr val="000000"/>
                          </a:solidFill>
                          <a:effectLst/>
                          <a:latin typeface="+mn-ea"/>
                          <a:ea typeface="+mn-ea"/>
                        </a:rPr>
                        <a:t>　</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buNone/>
                      </a:pPr>
                      <a:r>
                        <a:rPr lang="ja-JP" altLang="en-US" sz="1200" b="0" i="0" u="none" strike="noStrike">
                          <a:solidFill>
                            <a:srgbClr val="000000"/>
                          </a:solidFill>
                          <a:effectLst/>
                          <a:latin typeface="+mn-ea"/>
                          <a:ea typeface="+mn-ea"/>
                        </a:rPr>
                        <a:t>　</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buNone/>
                      </a:pPr>
                      <a:r>
                        <a:rPr lang="ja-JP" altLang="en-US" sz="1200" b="0" i="0" u="none" strike="noStrike">
                          <a:solidFill>
                            <a:srgbClr val="000000"/>
                          </a:solidFill>
                          <a:effectLst/>
                          <a:latin typeface="+mn-ea"/>
                          <a:ea typeface="+mn-ea"/>
                        </a:rPr>
                        <a:t>　</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buNone/>
                      </a:pPr>
                      <a:r>
                        <a:rPr lang="ja-JP" altLang="en-US" sz="1200" b="0" i="0" u="none" strike="noStrike">
                          <a:solidFill>
                            <a:srgbClr val="000000"/>
                          </a:solidFill>
                          <a:effectLst/>
                          <a:latin typeface="+mn-ea"/>
                          <a:ea typeface="+mn-ea"/>
                        </a:rPr>
                        <a:t>　</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buNone/>
                      </a:pPr>
                      <a:r>
                        <a:rPr lang="ja-JP" altLang="en-US" sz="1200" b="0" i="0" u="none" strike="noStrike" dirty="0">
                          <a:solidFill>
                            <a:srgbClr val="000000"/>
                          </a:solidFill>
                          <a:effectLst/>
                          <a:latin typeface="+mn-ea"/>
                          <a:ea typeface="+mn-ea"/>
                        </a:rPr>
                        <a:t>　</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029388004"/>
                  </a:ext>
                </a:extLst>
              </a:tr>
              <a:tr h="720000">
                <a:tc rowSpan="3">
                  <a:txBody>
                    <a:bodyPr/>
                    <a:lstStyle/>
                    <a:p>
                      <a:pPr algn="l" fontAlgn="ctr">
                        <a:buNone/>
                      </a:pPr>
                      <a:r>
                        <a:rPr lang="ja-JP" altLang="en-US" sz="1200" b="0" i="0" u="none" strike="noStrike" dirty="0">
                          <a:solidFill>
                            <a:srgbClr val="000000"/>
                          </a:solidFill>
                          <a:effectLst/>
                          <a:latin typeface="+mn-ea"/>
                          <a:ea typeface="+mn-ea"/>
                        </a:rPr>
                        <a:t>　</a:t>
                      </a:r>
                    </a:p>
                    <a:p>
                      <a:pPr algn="l" fontAlgn="ctr">
                        <a:buNone/>
                      </a:pPr>
                      <a:r>
                        <a:rPr lang="ja-JP" altLang="en-US" sz="1200" b="0" i="0" u="none" strike="noStrike" dirty="0">
                          <a:solidFill>
                            <a:srgbClr val="000000"/>
                          </a:solidFill>
                          <a:effectLst/>
                          <a:latin typeface="+mn-ea"/>
                          <a:ea typeface="+mn-ea"/>
                        </a:rPr>
                        <a:t>　</a:t>
                      </a:r>
                    </a:p>
                    <a:p>
                      <a:pPr algn="l" fontAlgn="ctr">
                        <a:buNone/>
                      </a:pPr>
                      <a:r>
                        <a:rPr lang="ja-JP" altLang="en-US" sz="1200" b="0" i="0" u="none" strike="noStrike" dirty="0">
                          <a:solidFill>
                            <a:srgbClr val="000000"/>
                          </a:solidFill>
                          <a:effectLst/>
                          <a:latin typeface="+mn-ea"/>
                          <a:ea typeface="+mn-ea"/>
                        </a:rPr>
                        <a:t>　</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rowSpan="3">
                  <a:txBody>
                    <a:bodyPr/>
                    <a:lstStyle/>
                    <a:p>
                      <a:pPr algn="l" fontAlgn="ctr">
                        <a:buNone/>
                      </a:pPr>
                      <a:r>
                        <a:rPr lang="ja-JP" altLang="en-US" sz="1200" b="0" i="0" u="none" strike="noStrike" dirty="0">
                          <a:solidFill>
                            <a:srgbClr val="000000"/>
                          </a:solidFill>
                          <a:effectLst/>
                          <a:latin typeface="+mn-ea"/>
                          <a:ea typeface="+mn-ea"/>
                        </a:rPr>
                        <a:t>　</a:t>
                      </a:r>
                    </a:p>
                    <a:p>
                      <a:pPr algn="l" fontAlgn="ctr">
                        <a:buNone/>
                      </a:pPr>
                      <a:r>
                        <a:rPr lang="ja-JP" altLang="en-US" sz="1200" b="0" i="0" u="none" strike="noStrike" dirty="0">
                          <a:solidFill>
                            <a:srgbClr val="000000"/>
                          </a:solidFill>
                          <a:effectLst/>
                          <a:latin typeface="+mn-ea"/>
                          <a:ea typeface="+mn-ea"/>
                        </a:rPr>
                        <a:t>　</a:t>
                      </a:r>
                    </a:p>
                    <a:p>
                      <a:pPr algn="l" fontAlgn="ctr">
                        <a:buNone/>
                      </a:pPr>
                      <a:r>
                        <a:rPr lang="ja-JP" altLang="en-US" sz="1200" b="0" i="0" u="none" strike="noStrike" dirty="0">
                          <a:solidFill>
                            <a:srgbClr val="000000"/>
                          </a:solidFill>
                          <a:effectLst/>
                          <a:latin typeface="+mn-ea"/>
                          <a:ea typeface="+mn-ea"/>
                        </a:rPr>
                        <a:t>　</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buNone/>
                      </a:pPr>
                      <a:r>
                        <a:rPr lang="ja-JP" altLang="en-US" sz="1200" b="0" i="0" u="none" strike="noStrike">
                          <a:solidFill>
                            <a:srgbClr val="000000"/>
                          </a:solidFill>
                          <a:effectLst/>
                          <a:latin typeface="+mn-ea"/>
                          <a:ea typeface="+mn-ea"/>
                        </a:rPr>
                        <a:t>　</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buNone/>
                      </a:pPr>
                      <a:r>
                        <a:rPr lang="ja-JP" altLang="en-US" sz="1200" b="0" i="0" u="none" strike="noStrike">
                          <a:solidFill>
                            <a:srgbClr val="000000"/>
                          </a:solidFill>
                          <a:effectLst/>
                          <a:latin typeface="+mn-ea"/>
                          <a:ea typeface="+mn-ea"/>
                        </a:rPr>
                        <a:t>　</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buNone/>
                      </a:pPr>
                      <a:r>
                        <a:rPr lang="ja-JP" altLang="en-US" sz="1200" b="0" i="0" u="none" strike="noStrike">
                          <a:solidFill>
                            <a:srgbClr val="000000"/>
                          </a:solidFill>
                          <a:effectLst/>
                          <a:latin typeface="+mn-ea"/>
                          <a:ea typeface="+mn-ea"/>
                        </a:rPr>
                        <a:t>　</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buNone/>
                      </a:pPr>
                      <a:r>
                        <a:rPr lang="ja-JP" altLang="en-US" sz="1200" b="0" i="0" u="none" strike="noStrike">
                          <a:solidFill>
                            <a:srgbClr val="000000"/>
                          </a:solidFill>
                          <a:effectLst/>
                          <a:latin typeface="+mn-ea"/>
                          <a:ea typeface="+mn-ea"/>
                        </a:rPr>
                        <a:t>　</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buNone/>
                      </a:pPr>
                      <a:r>
                        <a:rPr lang="ja-JP" altLang="en-US" sz="1200" b="0" i="0" u="none" strike="noStrike">
                          <a:solidFill>
                            <a:srgbClr val="000000"/>
                          </a:solidFill>
                          <a:effectLst/>
                          <a:latin typeface="+mn-ea"/>
                          <a:ea typeface="+mn-ea"/>
                        </a:rPr>
                        <a:t>　</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buNone/>
                      </a:pPr>
                      <a:r>
                        <a:rPr lang="ja-JP" altLang="en-US" sz="1200" b="0" i="0" u="none" strike="noStrike" dirty="0">
                          <a:solidFill>
                            <a:srgbClr val="000000"/>
                          </a:solidFill>
                          <a:effectLst/>
                          <a:latin typeface="+mn-ea"/>
                          <a:ea typeface="+mn-ea"/>
                        </a:rPr>
                        <a:t>　</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buNone/>
                      </a:pPr>
                      <a:r>
                        <a:rPr lang="ja-JP" altLang="en-US" sz="1200" b="0" i="0" u="none" strike="noStrike">
                          <a:solidFill>
                            <a:srgbClr val="000000"/>
                          </a:solidFill>
                          <a:effectLst/>
                          <a:latin typeface="+mn-ea"/>
                          <a:ea typeface="+mn-ea"/>
                        </a:rPr>
                        <a:t>　</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411842849"/>
                  </a:ext>
                </a:extLst>
              </a:tr>
              <a:tr h="720000">
                <a:tc vMerge="1">
                  <a:txBody>
                    <a:bodyPr/>
                    <a:lstStyle/>
                    <a:p>
                      <a:endParaRP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vMerge="1">
                  <a:txBody>
                    <a:bodyPr/>
                    <a:lstStyle/>
                    <a:p>
                      <a:endParaRP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buNone/>
                      </a:pPr>
                      <a:r>
                        <a:rPr lang="ja-JP" altLang="en-US" sz="1200" b="0" i="0" u="none" strike="noStrike">
                          <a:solidFill>
                            <a:srgbClr val="000000"/>
                          </a:solidFill>
                          <a:effectLst/>
                          <a:latin typeface="+mn-ea"/>
                          <a:ea typeface="+mn-ea"/>
                        </a:rPr>
                        <a:t>　</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buNone/>
                      </a:pPr>
                      <a:r>
                        <a:rPr lang="ja-JP" altLang="en-US" sz="1200" b="0" i="0" u="none" strike="noStrike">
                          <a:solidFill>
                            <a:srgbClr val="000000"/>
                          </a:solidFill>
                          <a:effectLst/>
                          <a:latin typeface="+mn-ea"/>
                          <a:ea typeface="+mn-ea"/>
                        </a:rPr>
                        <a:t>　</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buNone/>
                      </a:pPr>
                      <a:r>
                        <a:rPr lang="ja-JP" altLang="en-US" sz="1200" b="0" i="0" u="none" strike="noStrike">
                          <a:solidFill>
                            <a:srgbClr val="000000"/>
                          </a:solidFill>
                          <a:effectLst/>
                          <a:latin typeface="+mn-ea"/>
                          <a:ea typeface="+mn-ea"/>
                        </a:rPr>
                        <a:t>　</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buNone/>
                      </a:pPr>
                      <a:r>
                        <a:rPr lang="ja-JP" altLang="en-US" sz="1200" b="0" i="0" u="none" strike="noStrike">
                          <a:solidFill>
                            <a:srgbClr val="000000"/>
                          </a:solidFill>
                          <a:effectLst/>
                          <a:latin typeface="+mn-ea"/>
                          <a:ea typeface="+mn-ea"/>
                        </a:rPr>
                        <a:t>　</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buNone/>
                      </a:pPr>
                      <a:r>
                        <a:rPr lang="ja-JP" altLang="en-US" sz="1200" b="0" i="0" u="none" strike="noStrike">
                          <a:solidFill>
                            <a:srgbClr val="000000"/>
                          </a:solidFill>
                          <a:effectLst/>
                          <a:latin typeface="+mn-ea"/>
                          <a:ea typeface="+mn-ea"/>
                        </a:rPr>
                        <a:t>　</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buNone/>
                      </a:pPr>
                      <a:r>
                        <a:rPr lang="ja-JP" altLang="en-US" sz="1200" b="0" i="0" u="none" strike="noStrike">
                          <a:solidFill>
                            <a:srgbClr val="000000"/>
                          </a:solidFill>
                          <a:effectLst/>
                          <a:latin typeface="+mn-ea"/>
                          <a:ea typeface="+mn-ea"/>
                        </a:rPr>
                        <a:t>　</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buNone/>
                      </a:pPr>
                      <a:r>
                        <a:rPr lang="ja-JP" altLang="en-US" sz="1200" b="0" i="0" u="none" strike="noStrike" dirty="0">
                          <a:solidFill>
                            <a:srgbClr val="000000"/>
                          </a:solidFill>
                          <a:effectLst/>
                          <a:latin typeface="+mn-ea"/>
                          <a:ea typeface="+mn-ea"/>
                        </a:rPr>
                        <a:t>　</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370731049"/>
                  </a:ext>
                </a:extLst>
              </a:tr>
              <a:tr h="720000">
                <a:tc vMerge="1">
                  <a:txBody>
                    <a:bodyPr/>
                    <a:lstStyle/>
                    <a:p>
                      <a:endParaRPr dirty="0"/>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vMerge="1">
                  <a:txBody>
                    <a:bodyPr/>
                    <a:lstStyle/>
                    <a:p>
                      <a:endParaRPr dirty="0"/>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buNone/>
                      </a:pPr>
                      <a:r>
                        <a:rPr lang="ja-JP" altLang="en-US" sz="1200" b="0" i="0" u="none" strike="noStrike" dirty="0">
                          <a:solidFill>
                            <a:srgbClr val="000000"/>
                          </a:solidFill>
                          <a:effectLst/>
                          <a:latin typeface="+mn-ea"/>
                          <a:ea typeface="+mn-ea"/>
                        </a:rPr>
                        <a:t>　</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buNone/>
                      </a:pPr>
                      <a:r>
                        <a:rPr lang="ja-JP" altLang="en-US" sz="1200" b="0" i="0" u="none" strike="noStrike">
                          <a:solidFill>
                            <a:srgbClr val="000000"/>
                          </a:solidFill>
                          <a:effectLst/>
                          <a:latin typeface="+mn-ea"/>
                          <a:ea typeface="+mn-ea"/>
                        </a:rPr>
                        <a:t>　</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buNone/>
                      </a:pPr>
                      <a:r>
                        <a:rPr lang="ja-JP" altLang="en-US" sz="1200" b="0" i="0" u="none" strike="noStrike" dirty="0">
                          <a:solidFill>
                            <a:srgbClr val="000000"/>
                          </a:solidFill>
                          <a:effectLst/>
                          <a:latin typeface="+mn-ea"/>
                          <a:ea typeface="+mn-ea"/>
                        </a:rPr>
                        <a:t>　</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buNone/>
                      </a:pPr>
                      <a:r>
                        <a:rPr lang="ja-JP" altLang="en-US" sz="1200" b="0" i="0" u="none" strike="noStrike">
                          <a:solidFill>
                            <a:srgbClr val="000000"/>
                          </a:solidFill>
                          <a:effectLst/>
                          <a:latin typeface="+mn-ea"/>
                          <a:ea typeface="+mn-ea"/>
                        </a:rPr>
                        <a:t>　</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buNone/>
                      </a:pPr>
                      <a:r>
                        <a:rPr lang="ja-JP" altLang="en-US" sz="1200" b="0" i="0" u="none" strike="noStrike">
                          <a:solidFill>
                            <a:srgbClr val="000000"/>
                          </a:solidFill>
                          <a:effectLst/>
                          <a:latin typeface="+mn-ea"/>
                          <a:ea typeface="+mn-ea"/>
                        </a:rPr>
                        <a:t>　</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buNone/>
                      </a:pPr>
                      <a:r>
                        <a:rPr lang="ja-JP" altLang="en-US" sz="1200" b="0" i="0" u="none" strike="noStrike">
                          <a:solidFill>
                            <a:srgbClr val="000000"/>
                          </a:solidFill>
                          <a:effectLst/>
                          <a:latin typeface="+mn-ea"/>
                          <a:ea typeface="+mn-ea"/>
                        </a:rPr>
                        <a:t>　</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buNone/>
                      </a:pPr>
                      <a:r>
                        <a:rPr lang="ja-JP" altLang="en-US" sz="1200" b="0" i="0" u="none" strike="noStrike" dirty="0">
                          <a:solidFill>
                            <a:srgbClr val="000000"/>
                          </a:solidFill>
                          <a:effectLst/>
                          <a:latin typeface="+mn-ea"/>
                          <a:ea typeface="+mn-ea"/>
                        </a:rPr>
                        <a:t>　</a:t>
                      </a: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763130167"/>
                  </a:ext>
                </a:extLst>
              </a:tr>
            </a:tbl>
          </a:graphicData>
        </a:graphic>
      </p:graphicFrame>
      <p:sp>
        <p:nvSpPr>
          <p:cNvPr id="5" name="矢印: 左右 4">
            <a:extLst>
              <a:ext uri="{FF2B5EF4-FFF2-40B4-BE49-F238E27FC236}">
                <a16:creationId xmlns:a16="http://schemas.microsoft.com/office/drawing/2014/main" id="{1080F348-0BD9-EC33-6FE4-FB448CDE9AEF}"/>
              </a:ext>
            </a:extLst>
          </p:cNvPr>
          <p:cNvSpPr/>
          <p:nvPr/>
        </p:nvSpPr>
        <p:spPr bwMode="gray">
          <a:xfrm>
            <a:off x="4953000" y="2012803"/>
            <a:ext cx="2186709" cy="674255"/>
          </a:xfrm>
          <a:prstGeom prst="leftRightArrow">
            <a:avLst>
              <a:gd name="adj1" fmla="val 76682"/>
              <a:gd name="adj2" fmla="val 50000"/>
            </a:avLst>
          </a:prstGeom>
          <a:solidFill>
            <a:srgbClr val="D0D0CE"/>
          </a:solidFill>
          <a:ln w="12700" algn="ctr">
            <a:solidFill>
              <a:srgbClr val="D0D0CE"/>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defTabSz="990564" fontAlgn="auto">
              <a:spcBef>
                <a:spcPts val="0"/>
              </a:spcBef>
              <a:spcAft>
                <a:spcPts val="0"/>
              </a:spcAft>
              <a:buSzPct val="100000"/>
            </a:pPr>
            <a:r>
              <a:rPr kumimoji="1" lang="ja-JP" altLang="en-US" sz="1000" dirty="0">
                <a:solidFill>
                  <a:prstClr val="black"/>
                </a:solidFill>
                <a:latin typeface="+mn-lt"/>
                <a:cs typeface="+mn-cs"/>
              </a:rPr>
              <a:t>目標：</a:t>
            </a:r>
            <a:r>
              <a:rPr kumimoji="1" lang="en-US" altLang="ja-JP" sz="1000" dirty="0">
                <a:solidFill>
                  <a:prstClr val="black"/>
                </a:solidFill>
                <a:latin typeface="+mn-lt"/>
                <a:cs typeface="+mn-cs"/>
              </a:rPr>
              <a:t>XX</a:t>
            </a:r>
          </a:p>
          <a:p>
            <a:pPr defTabSz="990564" fontAlgn="auto">
              <a:spcBef>
                <a:spcPts val="0"/>
              </a:spcBef>
              <a:spcAft>
                <a:spcPts val="0"/>
              </a:spcAft>
              <a:buSzPct val="100000"/>
            </a:pPr>
            <a:r>
              <a:rPr kumimoji="1" lang="ja-JP" altLang="en-US" sz="1000" dirty="0">
                <a:solidFill>
                  <a:prstClr val="black"/>
                </a:solidFill>
                <a:latin typeface="+mn-lt"/>
                <a:cs typeface="+mn-cs"/>
              </a:rPr>
              <a:t>期間：</a:t>
            </a:r>
            <a:r>
              <a:rPr kumimoji="1" lang="en-US" altLang="ja-JP" sz="1000" dirty="0">
                <a:solidFill>
                  <a:prstClr val="black"/>
                </a:solidFill>
                <a:latin typeface="+mn-lt"/>
                <a:cs typeface="+mn-cs"/>
              </a:rPr>
              <a:t>XX</a:t>
            </a:r>
            <a:r>
              <a:rPr kumimoji="1" lang="ja-JP" altLang="en-US" sz="1000" dirty="0">
                <a:solidFill>
                  <a:prstClr val="black"/>
                </a:solidFill>
                <a:latin typeface="+mn-lt"/>
                <a:cs typeface="+mn-cs"/>
              </a:rPr>
              <a:t>年</a:t>
            </a:r>
            <a:r>
              <a:rPr kumimoji="1" lang="en-US" altLang="ja-JP" sz="1000" dirty="0">
                <a:solidFill>
                  <a:prstClr val="black"/>
                </a:solidFill>
                <a:latin typeface="+mn-lt"/>
                <a:cs typeface="+mn-cs"/>
              </a:rPr>
              <a:t>XX</a:t>
            </a:r>
            <a:r>
              <a:rPr kumimoji="1" lang="ja-JP" altLang="en-US" sz="1000" dirty="0">
                <a:solidFill>
                  <a:prstClr val="black"/>
                </a:solidFill>
                <a:latin typeface="+mn-lt"/>
                <a:cs typeface="+mn-cs"/>
              </a:rPr>
              <a:t>月～</a:t>
            </a:r>
            <a:r>
              <a:rPr kumimoji="1" lang="en-US" altLang="ja-JP" sz="1000" dirty="0">
                <a:solidFill>
                  <a:prstClr val="black"/>
                </a:solidFill>
                <a:latin typeface="+mn-lt"/>
                <a:cs typeface="+mn-cs"/>
              </a:rPr>
              <a:t>YY</a:t>
            </a:r>
            <a:r>
              <a:rPr kumimoji="1" lang="ja-JP" altLang="en-US" sz="1000" dirty="0">
                <a:solidFill>
                  <a:prstClr val="black"/>
                </a:solidFill>
                <a:latin typeface="+mn-lt"/>
                <a:cs typeface="+mn-cs"/>
              </a:rPr>
              <a:t>年</a:t>
            </a:r>
            <a:r>
              <a:rPr kumimoji="1" lang="en-US" altLang="ja-JP" sz="1000" dirty="0">
                <a:solidFill>
                  <a:prstClr val="black"/>
                </a:solidFill>
                <a:latin typeface="+mn-lt"/>
                <a:cs typeface="+mn-cs"/>
              </a:rPr>
              <a:t>YY</a:t>
            </a:r>
            <a:r>
              <a:rPr kumimoji="1" lang="ja-JP" altLang="en-US" sz="1000" dirty="0">
                <a:solidFill>
                  <a:prstClr val="black"/>
                </a:solidFill>
                <a:latin typeface="+mn-lt"/>
                <a:cs typeface="+mn-cs"/>
              </a:rPr>
              <a:t>月</a:t>
            </a:r>
          </a:p>
        </p:txBody>
      </p:sp>
      <p:sp>
        <p:nvSpPr>
          <p:cNvPr id="6" name="矢印: 左右 5">
            <a:extLst>
              <a:ext uri="{FF2B5EF4-FFF2-40B4-BE49-F238E27FC236}">
                <a16:creationId xmlns:a16="http://schemas.microsoft.com/office/drawing/2014/main" id="{6C3C58E9-5A75-6225-86E2-404077BE38DB}"/>
              </a:ext>
            </a:extLst>
          </p:cNvPr>
          <p:cNvSpPr/>
          <p:nvPr/>
        </p:nvSpPr>
        <p:spPr bwMode="gray">
          <a:xfrm>
            <a:off x="6083298" y="2736273"/>
            <a:ext cx="2186709" cy="674255"/>
          </a:xfrm>
          <a:prstGeom prst="leftRightArrow">
            <a:avLst>
              <a:gd name="adj1" fmla="val 76682"/>
              <a:gd name="adj2" fmla="val 50000"/>
            </a:avLst>
          </a:prstGeom>
          <a:solidFill>
            <a:srgbClr val="D0D0CE"/>
          </a:solidFill>
          <a:ln w="12700" algn="ctr">
            <a:solidFill>
              <a:srgbClr val="D0D0CE"/>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defTabSz="990564" fontAlgn="auto">
              <a:spcBef>
                <a:spcPts val="0"/>
              </a:spcBef>
              <a:spcAft>
                <a:spcPts val="0"/>
              </a:spcAft>
              <a:buSzPct val="100000"/>
            </a:pPr>
            <a:r>
              <a:rPr kumimoji="1" lang="ja-JP" altLang="en-US" sz="900">
                <a:solidFill>
                  <a:prstClr val="black"/>
                </a:solidFill>
              </a:rPr>
              <a:t>目標：</a:t>
            </a:r>
            <a:r>
              <a:rPr kumimoji="1" lang="en-US" altLang="ja-JP" sz="900">
                <a:solidFill>
                  <a:prstClr val="black"/>
                </a:solidFill>
              </a:rPr>
              <a:t>XX</a:t>
            </a:r>
          </a:p>
          <a:p>
            <a:pPr defTabSz="990564" fontAlgn="auto">
              <a:spcBef>
                <a:spcPts val="0"/>
              </a:spcBef>
              <a:spcAft>
                <a:spcPts val="0"/>
              </a:spcAft>
              <a:buSzPct val="100000"/>
            </a:pPr>
            <a:r>
              <a:rPr kumimoji="1" lang="ja-JP" altLang="en-US" sz="900">
                <a:solidFill>
                  <a:prstClr val="black"/>
                </a:solidFill>
              </a:rPr>
              <a:t>期間：</a:t>
            </a:r>
            <a:r>
              <a:rPr kumimoji="1" lang="en-US" altLang="ja-JP" sz="900">
                <a:solidFill>
                  <a:prstClr val="black"/>
                </a:solidFill>
              </a:rPr>
              <a:t>XX</a:t>
            </a:r>
            <a:r>
              <a:rPr kumimoji="1" lang="ja-JP" altLang="en-US" sz="900">
                <a:solidFill>
                  <a:prstClr val="black"/>
                </a:solidFill>
              </a:rPr>
              <a:t>年</a:t>
            </a:r>
            <a:r>
              <a:rPr kumimoji="1" lang="en-US" altLang="ja-JP" sz="900">
                <a:solidFill>
                  <a:prstClr val="black"/>
                </a:solidFill>
              </a:rPr>
              <a:t>XX</a:t>
            </a:r>
            <a:r>
              <a:rPr kumimoji="1" lang="ja-JP" altLang="en-US" sz="900">
                <a:solidFill>
                  <a:prstClr val="black"/>
                </a:solidFill>
              </a:rPr>
              <a:t>月～</a:t>
            </a:r>
            <a:r>
              <a:rPr kumimoji="1" lang="en-US" altLang="ja-JP" sz="900">
                <a:solidFill>
                  <a:prstClr val="black"/>
                </a:solidFill>
              </a:rPr>
              <a:t>YY</a:t>
            </a:r>
            <a:r>
              <a:rPr kumimoji="1" lang="ja-JP" altLang="en-US" sz="900">
                <a:solidFill>
                  <a:prstClr val="black"/>
                </a:solidFill>
              </a:rPr>
              <a:t>年</a:t>
            </a:r>
            <a:r>
              <a:rPr kumimoji="1" lang="en-US" altLang="ja-JP" sz="900">
                <a:solidFill>
                  <a:prstClr val="black"/>
                </a:solidFill>
              </a:rPr>
              <a:t>YY</a:t>
            </a:r>
            <a:r>
              <a:rPr kumimoji="1" lang="ja-JP" altLang="en-US" sz="900">
                <a:solidFill>
                  <a:prstClr val="black"/>
                </a:solidFill>
              </a:rPr>
              <a:t>月</a:t>
            </a:r>
            <a:endParaRPr kumimoji="1" lang="ja-JP" altLang="en-US" sz="900" dirty="0">
              <a:solidFill>
                <a:prstClr val="black"/>
              </a:solidFill>
            </a:endParaRPr>
          </a:p>
        </p:txBody>
      </p:sp>
      <p:sp>
        <p:nvSpPr>
          <p:cNvPr id="17" name="AutoShape 10">
            <a:extLst>
              <a:ext uri="{FF2B5EF4-FFF2-40B4-BE49-F238E27FC236}">
                <a16:creationId xmlns:a16="http://schemas.microsoft.com/office/drawing/2014/main" id="{0FF5C71F-7C4A-E10C-63E0-B3DFA9C0A247}"/>
              </a:ext>
            </a:extLst>
          </p:cNvPr>
          <p:cNvSpPr>
            <a:spLocks noChangeArrowheads="1"/>
          </p:cNvSpPr>
          <p:nvPr/>
        </p:nvSpPr>
        <p:spPr bwMode="auto">
          <a:xfrm>
            <a:off x="1524213" y="2349930"/>
            <a:ext cx="6857574" cy="3289619"/>
          </a:xfrm>
          <a:prstGeom prst="rect">
            <a:avLst/>
          </a:prstGeom>
          <a:solidFill>
            <a:srgbClr val="FFCD00">
              <a:alpha val="50000"/>
            </a:srgbClr>
          </a:solidFill>
          <a:ln w="19050">
            <a:solidFill>
              <a:sysClr val="windowText" lastClr="000000"/>
            </a:solidFill>
            <a:round/>
            <a:headEnd/>
            <a:tailEnd/>
          </a:ln>
          <a:effectLst/>
        </p:spPr>
        <p:txBody>
          <a:bodyPr anchor="ctr"/>
          <a:lstStyle/>
          <a:p>
            <a:pPr marL="285750" marR="0" lvl="0" indent="-285750" algn="l" defTabSz="457200" rtl="0" eaLnBrk="1" fontAlgn="auto" latinLnBrk="0" hangingPunct="1">
              <a:lnSpc>
                <a:spcPct val="100000"/>
              </a:lnSpc>
              <a:spcBef>
                <a:spcPts val="600"/>
              </a:spcBef>
              <a:spcAft>
                <a:spcPts val="0"/>
              </a:spcAft>
              <a:buClrTx/>
              <a:buSzTx/>
              <a:buFont typeface="Wingdings" panose="05000000000000000000" pitchFamily="2" charset="2"/>
              <a:buChar char="l"/>
              <a:tabLst/>
              <a:defRPr/>
            </a:pPr>
            <a:r>
              <a:rPr kumimoji="0" lang="ja-JP" altLang="en-US" sz="12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助成期間終了時、報告期間終了時における事業目標</a:t>
            </a:r>
          </a:p>
          <a:p>
            <a:pPr marL="447675" lvl="1" indent="-285750" defTabSz="457200" fontAlgn="auto">
              <a:spcBef>
                <a:spcPts val="600"/>
              </a:spcBef>
              <a:spcAft>
                <a:spcPts val="0"/>
              </a:spcAft>
              <a:buFont typeface="Wingdings" panose="05000000000000000000" pitchFamily="2" charset="2"/>
              <a:buChar char="Ø"/>
              <a:defRPr/>
            </a:pPr>
            <a:r>
              <a:rPr kumimoji="0" lang="ja-JP" altLang="en-US" sz="12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社会実装、もしくは普及に向けた事業の成功を具体的にイメージした内容を記載してください</a:t>
            </a:r>
            <a:endParaRPr kumimoji="0" lang="en-US" altLang="ja-JP" sz="12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a:p>
            <a:pPr marL="447675" lvl="1" indent="-285750" defTabSz="457200" fontAlgn="auto">
              <a:spcBef>
                <a:spcPts val="600"/>
              </a:spcBef>
              <a:spcAft>
                <a:spcPts val="0"/>
              </a:spcAft>
              <a:buFont typeface="Wingdings" panose="05000000000000000000" pitchFamily="2" charset="2"/>
              <a:buChar char="Ø"/>
              <a:defRPr/>
            </a:pPr>
            <a:r>
              <a:rPr kumimoji="0" lang="ja-JP" altLang="en-US" sz="12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最低限の目標ではなく、事業が成功と言えるベースとなる目標を記載してください</a:t>
            </a:r>
            <a:endParaRPr kumimoji="0" lang="en-US" altLang="ja-JP" sz="12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a:p>
            <a:pPr marL="447675" lvl="1" indent="-285750" defTabSz="457200" fontAlgn="auto">
              <a:spcBef>
                <a:spcPts val="600"/>
              </a:spcBef>
              <a:spcAft>
                <a:spcPts val="0"/>
              </a:spcAft>
              <a:buFont typeface="Wingdings" panose="05000000000000000000" pitchFamily="2" charset="2"/>
              <a:buChar char="Ø"/>
              <a:defRPr/>
            </a:pPr>
            <a:r>
              <a:rPr lang="ja-JP" altLang="en-US" sz="1200" kern="0" dirty="0">
                <a:solidFill>
                  <a:srgbClr val="000000"/>
                </a:solidFill>
                <a:latin typeface="Meiryo UI" panose="020B0604030504040204" pitchFamily="50" charset="-128"/>
                <a:ea typeface="Meiryo UI"/>
                <a:cs typeface="+mn-cs"/>
              </a:rPr>
              <a:t>各事業目標は、１つ以上設定してください（複数設定いただいても構いません）</a:t>
            </a:r>
            <a:endParaRPr lang="en-US" altLang="ja-JP" sz="1200" kern="0" dirty="0">
              <a:solidFill>
                <a:srgbClr val="000000"/>
              </a:solidFill>
              <a:latin typeface="Meiryo UI" panose="020B0604030504040204" pitchFamily="50" charset="-128"/>
              <a:ea typeface="Meiryo UI"/>
              <a:cs typeface="+mn-cs"/>
            </a:endParaRPr>
          </a:p>
          <a:p>
            <a:pPr marL="447675" lvl="1" indent="-285750" defTabSz="457200" fontAlgn="auto">
              <a:spcBef>
                <a:spcPts val="600"/>
              </a:spcBef>
              <a:spcAft>
                <a:spcPts val="0"/>
              </a:spcAft>
              <a:buFont typeface="Wingdings" panose="05000000000000000000" pitchFamily="2" charset="2"/>
              <a:buChar char="Ø"/>
              <a:defRPr/>
            </a:pPr>
            <a:r>
              <a:rPr lang="ja-JP" altLang="en-US" sz="1200" kern="0" dirty="0">
                <a:solidFill>
                  <a:srgbClr val="000000"/>
                </a:solidFill>
                <a:latin typeface="Meiryo UI" panose="020B0604030504040204" pitchFamily="50" charset="-128"/>
                <a:ea typeface="Meiryo UI"/>
                <a:cs typeface="+mn-cs"/>
              </a:rPr>
              <a:t>どの実施内容によって各</a:t>
            </a:r>
            <a:r>
              <a:rPr kumimoji="0" lang="ja-JP" altLang="en-US" sz="12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事業目標を達成するつもりであるか、関係性がわかるように記載してください。複数の実施内容で、１つの事業目標を達成するという記載でも構いません</a:t>
            </a:r>
          </a:p>
          <a:p>
            <a:pPr marL="285750" marR="0" lvl="0" indent="-285750" algn="l" defTabSz="457200" rtl="0" eaLnBrk="1" fontAlgn="auto" latinLnBrk="0" hangingPunct="1">
              <a:lnSpc>
                <a:spcPct val="100000"/>
              </a:lnSpc>
              <a:spcBef>
                <a:spcPts val="600"/>
              </a:spcBef>
              <a:spcAft>
                <a:spcPts val="0"/>
              </a:spcAft>
              <a:buClrTx/>
              <a:buSzTx/>
              <a:buFont typeface="Wingdings" panose="05000000000000000000" pitchFamily="2" charset="2"/>
              <a:buChar char="l"/>
              <a:tabLst/>
              <a:defRPr/>
            </a:pPr>
            <a:r>
              <a:rPr kumimoji="0" lang="ja-JP" altLang="en-US" sz="12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助成期間における中間事業目標</a:t>
            </a:r>
            <a:endParaRPr kumimoji="0" lang="en-US" altLang="ja-JP" sz="12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a:p>
            <a:pPr marL="447675" lvl="1" indent="-285750" defTabSz="457200" fontAlgn="auto">
              <a:spcBef>
                <a:spcPts val="600"/>
              </a:spcBef>
              <a:spcAft>
                <a:spcPts val="0"/>
              </a:spcAft>
              <a:buFont typeface="Wingdings" panose="05000000000000000000" pitchFamily="2" charset="2"/>
              <a:buChar char="Ø"/>
              <a:defRPr/>
            </a:pPr>
            <a:r>
              <a:rPr kumimoji="0" lang="ja-JP" altLang="en-US" sz="12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中間事業目標は助成期間中に１つ以上、実施内容に対しても１つ以上設定してください</a:t>
            </a:r>
            <a:endParaRPr kumimoji="0" lang="en-US" altLang="ja-JP" sz="12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a:p>
            <a:pPr marL="447675" lvl="1" indent="-285750" defTabSz="457200" fontAlgn="auto">
              <a:spcBef>
                <a:spcPts val="600"/>
              </a:spcBef>
              <a:spcAft>
                <a:spcPts val="0"/>
              </a:spcAft>
              <a:buFont typeface="Wingdings" panose="05000000000000000000" pitchFamily="2" charset="2"/>
              <a:buChar char="Ø"/>
              <a:defRPr/>
            </a:pPr>
            <a:r>
              <a:rPr lang="ja-JP" altLang="en-US" sz="1200" kern="0" dirty="0">
                <a:solidFill>
                  <a:srgbClr val="000000"/>
                </a:solidFill>
                <a:latin typeface="Meiryo UI" panose="020B0604030504040204" pitchFamily="50" charset="-128"/>
                <a:ea typeface="Meiryo UI"/>
                <a:cs typeface="+mn-cs"/>
              </a:rPr>
              <a:t>中間事業目標は、各期末ではなく、</a:t>
            </a:r>
            <a:r>
              <a:rPr lang="en-US" altLang="ja-JP" sz="1200" kern="0" dirty="0">
                <a:solidFill>
                  <a:srgbClr val="000000"/>
                </a:solidFill>
                <a:latin typeface="Meiryo UI" panose="020B0604030504040204" pitchFamily="50" charset="-128"/>
                <a:ea typeface="Meiryo UI"/>
                <a:cs typeface="+mn-cs"/>
              </a:rPr>
              <a:t>XX</a:t>
            </a:r>
            <a:r>
              <a:rPr lang="ja-JP" altLang="en-US" sz="1200" kern="0" dirty="0">
                <a:solidFill>
                  <a:srgbClr val="000000"/>
                </a:solidFill>
                <a:latin typeface="Meiryo UI" panose="020B0604030504040204" pitchFamily="50" charset="-128"/>
                <a:ea typeface="Meiryo UI"/>
                <a:cs typeface="+mn-cs"/>
              </a:rPr>
              <a:t>年</a:t>
            </a:r>
            <a:r>
              <a:rPr lang="en-US" altLang="ja-JP" sz="1200" kern="0" dirty="0">
                <a:solidFill>
                  <a:srgbClr val="000000"/>
                </a:solidFill>
                <a:latin typeface="Meiryo UI" panose="020B0604030504040204" pitchFamily="50" charset="-128"/>
                <a:ea typeface="Meiryo UI"/>
                <a:cs typeface="+mn-cs"/>
              </a:rPr>
              <a:t>XX</a:t>
            </a:r>
            <a:r>
              <a:rPr lang="ja-JP" altLang="en-US" sz="1200" kern="0" dirty="0">
                <a:solidFill>
                  <a:srgbClr val="000000"/>
                </a:solidFill>
                <a:latin typeface="Meiryo UI" panose="020B0604030504040204" pitchFamily="50" charset="-128"/>
                <a:ea typeface="Meiryo UI"/>
                <a:cs typeface="+mn-cs"/>
              </a:rPr>
              <a:t>月～</a:t>
            </a:r>
            <a:r>
              <a:rPr lang="en-US" altLang="ja-JP" sz="1200" kern="0" dirty="0">
                <a:solidFill>
                  <a:srgbClr val="000000"/>
                </a:solidFill>
                <a:latin typeface="Meiryo UI" panose="020B0604030504040204" pitchFamily="50" charset="-128"/>
                <a:ea typeface="Meiryo UI"/>
                <a:cs typeface="+mn-cs"/>
              </a:rPr>
              <a:t>YY</a:t>
            </a:r>
            <a:r>
              <a:rPr lang="ja-JP" altLang="en-US" sz="1200" kern="0" dirty="0">
                <a:solidFill>
                  <a:srgbClr val="000000"/>
                </a:solidFill>
                <a:latin typeface="Meiryo UI" panose="020B0604030504040204" pitchFamily="50" charset="-128"/>
                <a:ea typeface="Meiryo UI"/>
                <a:cs typeface="+mn-cs"/>
              </a:rPr>
              <a:t>年</a:t>
            </a:r>
            <a:r>
              <a:rPr lang="en-US" altLang="ja-JP" sz="1200" kern="0" dirty="0">
                <a:solidFill>
                  <a:srgbClr val="000000"/>
                </a:solidFill>
                <a:latin typeface="Meiryo UI" panose="020B0604030504040204" pitchFamily="50" charset="-128"/>
                <a:ea typeface="Meiryo UI"/>
                <a:cs typeface="+mn-cs"/>
              </a:rPr>
              <a:t>YY</a:t>
            </a:r>
            <a:r>
              <a:rPr lang="ja-JP" altLang="en-US" sz="1200" kern="0" dirty="0">
                <a:solidFill>
                  <a:srgbClr val="000000"/>
                </a:solidFill>
                <a:latin typeface="Meiryo UI" panose="020B0604030504040204" pitchFamily="50" charset="-128"/>
                <a:ea typeface="Meiryo UI"/>
                <a:cs typeface="+mn-cs"/>
              </a:rPr>
              <a:t>月のように期間に幅を持たせていただいて構いません</a:t>
            </a:r>
            <a:endParaRPr lang="en-US" altLang="ja-JP" sz="1200" kern="0" dirty="0">
              <a:solidFill>
                <a:srgbClr val="000000"/>
              </a:solidFill>
              <a:latin typeface="Meiryo UI" panose="020B0604030504040204" pitchFamily="50" charset="-128"/>
              <a:ea typeface="Meiryo UI"/>
              <a:cs typeface="+mn-cs"/>
            </a:endParaRPr>
          </a:p>
          <a:p>
            <a:pPr marL="0" lvl="1" defTabSz="457200" fontAlgn="auto">
              <a:spcBef>
                <a:spcPts val="600"/>
              </a:spcBef>
              <a:spcAft>
                <a:spcPts val="0"/>
              </a:spcAft>
              <a:defRPr/>
            </a:pPr>
            <a:r>
              <a:rPr kumimoji="0" lang="en-US" altLang="ja-JP" sz="12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a:t>
            </a:r>
            <a:r>
              <a:rPr kumimoji="0" lang="ja-JP" altLang="en-US" sz="12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これらの事業目標の未達は、事業の中止判断に繋がる重要な指標になります</a:t>
            </a:r>
            <a:endParaRPr kumimoji="0" lang="en-US" altLang="ja-JP" sz="12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p:txBody>
      </p:sp>
    </p:spTree>
    <p:extLst>
      <p:ext uri="{BB962C8B-B14F-4D97-AF65-F5344CB8AC3E}">
        <p14:creationId xmlns:p14="http://schemas.microsoft.com/office/powerpoint/2010/main" val="28537035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3A9084-92E9-00F5-D91B-F6071A1E0CB0}"/>
            </a:ext>
          </a:extLst>
        </p:cNvPr>
        <p:cNvGrpSpPr/>
        <p:nvPr/>
      </p:nvGrpSpPr>
      <p:grpSpPr>
        <a:xfrm>
          <a:off x="0" y="0"/>
          <a:ext cx="0" cy="0"/>
          <a:chOff x="0" y="0"/>
          <a:chExt cx="0" cy="0"/>
        </a:xfrm>
      </p:grpSpPr>
      <p:sp>
        <p:nvSpPr>
          <p:cNvPr id="13" name="タイトル 1">
            <a:extLst>
              <a:ext uri="{FF2B5EF4-FFF2-40B4-BE49-F238E27FC236}">
                <a16:creationId xmlns:a16="http://schemas.microsoft.com/office/drawing/2014/main" id="{17DE79CB-DAEF-5924-AB0A-147F5CE42085}"/>
              </a:ext>
            </a:extLst>
          </p:cNvPr>
          <p:cNvSpPr>
            <a:spLocks noGrp="1"/>
          </p:cNvSpPr>
          <p:nvPr>
            <p:ph type="title"/>
          </p:nvPr>
        </p:nvSpPr>
        <p:spPr>
          <a:xfrm>
            <a:off x="415925" y="152399"/>
            <a:ext cx="6812190" cy="647701"/>
          </a:xfrm>
        </p:spPr>
        <p:txBody>
          <a:bodyPr vert="horz">
            <a:normAutofit/>
          </a:bodyPr>
          <a:lstStyle/>
          <a:p>
            <a:r>
              <a:rPr lang="en-US" altLang="ja-JP" dirty="0"/>
              <a:t>【</a:t>
            </a:r>
            <a:r>
              <a:rPr lang="ja-JP" altLang="en-US" dirty="0"/>
              <a:t>４．事業計画</a:t>
            </a:r>
            <a:r>
              <a:rPr lang="en-US" altLang="ja-JP" dirty="0"/>
              <a:t>】</a:t>
            </a:r>
            <a:br>
              <a:rPr lang="en-US" altLang="ja-JP" dirty="0"/>
            </a:br>
            <a:r>
              <a:rPr lang="en-US" altLang="ja-JP" dirty="0"/>
              <a:t>【</a:t>
            </a:r>
            <a:r>
              <a:rPr lang="ja-JP" altLang="en-US" dirty="0"/>
              <a:t>達成指標（プロセス指標）</a:t>
            </a:r>
            <a:r>
              <a:rPr lang="en-US" altLang="ja-JP" dirty="0"/>
              <a:t>】</a:t>
            </a:r>
            <a:endParaRPr kumimoji="1" lang="ja-JP" altLang="en-US" dirty="0"/>
          </a:p>
        </p:txBody>
      </p:sp>
      <p:sp>
        <p:nvSpPr>
          <p:cNvPr id="14" name="タイトル 1">
            <a:extLst>
              <a:ext uri="{FF2B5EF4-FFF2-40B4-BE49-F238E27FC236}">
                <a16:creationId xmlns:a16="http://schemas.microsoft.com/office/drawing/2014/main" id="{3B068A3B-8034-916B-0498-A6B79315CA5D}"/>
              </a:ext>
            </a:extLst>
          </p:cNvPr>
          <p:cNvSpPr txBox="1">
            <a:spLocks/>
          </p:cNvSpPr>
          <p:nvPr/>
        </p:nvSpPr>
        <p:spPr bwMode="gray">
          <a:xfrm>
            <a:off x="415924" y="1016000"/>
            <a:ext cx="9074151" cy="455613"/>
          </a:xfrm>
          <a:prstGeom prst="rect">
            <a:avLst/>
          </a:prstGeom>
        </p:spPr>
        <p:txBody>
          <a:bodyPr vert="horz" lIns="0" tIns="0" rIns="0" bIns="0" rtlCol="0" anchor="ctr" anchorCtr="0">
            <a:normAutofit/>
          </a:bodyPr>
          <a:lst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a:lstStyle>
          <a:p>
            <a:pPr fontAlgn="auto">
              <a:spcAft>
                <a:spcPts val="0"/>
              </a:spcAft>
            </a:pPr>
            <a:r>
              <a:rPr lang="en-US" altLang="ja-JP" dirty="0"/>
              <a:t>(</a:t>
            </a:r>
            <a:r>
              <a:rPr lang="ja-JP" altLang="en-US" dirty="0"/>
              <a:t>本ページでの貴社の主張や伝えたいポイントを簡潔に記述してください</a:t>
            </a:r>
            <a:r>
              <a:rPr lang="en-US" altLang="ja-JP" dirty="0"/>
              <a:t>)</a:t>
            </a:r>
            <a:endParaRPr lang="ja-JP" altLang="en-US" b="0" dirty="0"/>
          </a:p>
        </p:txBody>
      </p:sp>
      <p:graphicFrame>
        <p:nvGraphicFramePr>
          <p:cNvPr id="3" name="表 2">
            <a:extLst>
              <a:ext uri="{FF2B5EF4-FFF2-40B4-BE49-F238E27FC236}">
                <a16:creationId xmlns:a16="http://schemas.microsoft.com/office/drawing/2014/main" id="{2D3044DD-9FC1-C77C-7234-ADC208A7D61F}"/>
              </a:ext>
            </a:extLst>
          </p:cNvPr>
          <p:cNvGraphicFramePr>
            <a:graphicFrameLocks noGrp="1"/>
          </p:cNvGraphicFramePr>
          <p:nvPr>
            <p:extLst>
              <p:ext uri="{D42A27DB-BD31-4B8C-83A1-F6EECF244321}">
                <p14:modId xmlns:p14="http://schemas.microsoft.com/office/powerpoint/2010/main" val="2148969741"/>
              </p:ext>
            </p:extLst>
          </p:nvPr>
        </p:nvGraphicFramePr>
        <p:xfrm>
          <a:off x="417513" y="1484313"/>
          <a:ext cx="9072562" cy="4874952"/>
        </p:xfrm>
        <a:graphic>
          <a:graphicData uri="http://schemas.openxmlformats.org/drawingml/2006/table">
            <a:tbl>
              <a:tblPr/>
              <a:tblGrid>
                <a:gridCol w="900315">
                  <a:extLst>
                    <a:ext uri="{9D8B030D-6E8A-4147-A177-3AD203B41FA5}">
                      <a16:colId xmlns:a16="http://schemas.microsoft.com/office/drawing/2014/main" val="2362521744"/>
                    </a:ext>
                  </a:extLst>
                </a:gridCol>
                <a:gridCol w="1356782">
                  <a:extLst>
                    <a:ext uri="{9D8B030D-6E8A-4147-A177-3AD203B41FA5}">
                      <a16:colId xmlns:a16="http://schemas.microsoft.com/office/drawing/2014/main" val="3158438045"/>
                    </a:ext>
                  </a:extLst>
                </a:gridCol>
                <a:gridCol w="1363093">
                  <a:extLst>
                    <a:ext uri="{9D8B030D-6E8A-4147-A177-3AD203B41FA5}">
                      <a16:colId xmlns:a16="http://schemas.microsoft.com/office/drawing/2014/main" val="4044380977"/>
                    </a:ext>
                  </a:extLst>
                </a:gridCol>
                <a:gridCol w="1363093">
                  <a:extLst>
                    <a:ext uri="{9D8B030D-6E8A-4147-A177-3AD203B41FA5}">
                      <a16:colId xmlns:a16="http://schemas.microsoft.com/office/drawing/2014/main" val="559258226"/>
                    </a:ext>
                  </a:extLst>
                </a:gridCol>
                <a:gridCol w="1363093">
                  <a:extLst>
                    <a:ext uri="{9D8B030D-6E8A-4147-A177-3AD203B41FA5}">
                      <a16:colId xmlns:a16="http://schemas.microsoft.com/office/drawing/2014/main" val="897501949"/>
                    </a:ext>
                  </a:extLst>
                </a:gridCol>
                <a:gridCol w="1363093">
                  <a:extLst>
                    <a:ext uri="{9D8B030D-6E8A-4147-A177-3AD203B41FA5}">
                      <a16:colId xmlns:a16="http://schemas.microsoft.com/office/drawing/2014/main" val="2443939972"/>
                    </a:ext>
                  </a:extLst>
                </a:gridCol>
                <a:gridCol w="1363093">
                  <a:extLst>
                    <a:ext uri="{9D8B030D-6E8A-4147-A177-3AD203B41FA5}">
                      <a16:colId xmlns:a16="http://schemas.microsoft.com/office/drawing/2014/main" val="2081337463"/>
                    </a:ext>
                  </a:extLst>
                </a:gridCol>
              </a:tblGrid>
              <a:tr h="277476">
                <a:tc rowSpan="2">
                  <a:txBody>
                    <a:bodyPr/>
                    <a:lstStyle/>
                    <a:p>
                      <a:pPr algn="ctr" fontAlgn="ctr">
                        <a:buNone/>
                      </a:pPr>
                      <a:r>
                        <a:rPr lang="ja-JP" altLang="en-US" sz="1200" b="1" i="0" u="none" strike="noStrike" dirty="0">
                          <a:solidFill>
                            <a:srgbClr val="FFFFFF"/>
                          </a:solidFill>
                          <a:effectLst/>
                          <a:latin typeface="+mn-ea"/>
                          <a:ea typeface="+mn-ea"/>
                        </a:rPr>
                        <a:t>事業目標</a:t>
                      </a:r>
                      <a:br>
                        <a:rPr lang="ja-JP" altLang="en-US" sz="1200" b="1" i="0" u="none" strike="noStrike" dirty="0">
                          <a:solidFill>
                            <a:srgbClr val="FFFFFF"/>
                          </a:solidFill>
                          <a:effectLst/>
                          <a:latin typeface="+mn-ea"/>
                          <a:ea typeface="+mn-ea"/>
                        </a:rPr>
                      </a:br>
                      <a:r>
                        <a:rPr lang="ja-JP" altLang="en-US" sz="1200" b="1" i="0" u="none" strike="noStrike" dirty="0">
                          <a:solidFill>
                            <a:srgbClr val="FFFFFF"/>
                          </a:solidFill>
                          <a:effectLst/>
                          <a:latin typeface="+mn-ea"/>
                          <a:ea typeface="+mn-ea"/>
                        </a:rPr>
                        <a:t>（助成期間終了時）</a:t>
                      </a:r>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95959"/>
                    </a:solidFill>
                  </a:tcPr>
                </a:tc>
                <a:tc rowSpan="2">
                  <a:txBody>
                    <a:bodyPr/>
                    <a:lstStyle/>
                    <a:p>
                      <a:pPr algn="ctr" fontAlgn="ctr">
                        <a:buNone/>
                      </a:pPr>
                      <a:r>
                        <a:rPr lang="ja-JP" altLang="en-US" sz="1200" b="1" i="0" u="none" strike="noStrike">
                          <a:solidFill>
                            <a:srgbClr val="000000"/>
                          </a:solidFill>
                          <a:effectLst/>
                          <a:latin typeface="+mn-ea"/>
                          <a:ea typeface="+mn-ea"/>
                        </a:rPr>
                        <a:t>実施内容</a:t>
                      </a:r>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D0D0"/>
                    </a:solidFill>
                  </a:tcPr>
                </a:tc>
                <a:tc gridSpan="5">
                  <a:txBody>
                    <a:bodyPr/>
                    <a:lstStyle/>
                    <a:p>
                      <a:pPr algn="ctr" fontAlgn="ctr">
                        <a:buNone/>
                      </a:pPr>
                      <a:r>
                        <a:rPr lang="ja-JP" altLang="en-US" sz="1200" b="1" i="0" u="none" strike="noStrike" dirty="0">
                          <a:solidFill>
                            <a:srgbClr val="FFFFFF"/>
                          </a:solidFill>
                          <a:effectLst/>
                          <a:latin typeface="+mn-ea"/>
                          <a:ea typeface="+mn-ea"/>
                        </a:rPr>
                        <a:t>達成指標（プロセス指標）</a:t>
                      </a:r>
                      <a:r>
                        <a:rPr lang="en-US" altLang="ja-JP" sz="1200" b="1" i="0" u="none" strike="noStrike" dirty="0">
                          <a:solidFill>
                            <a:srgbClr val="FFFFFF"/>
                          </a:solidFill>
                          <a:effectLst/>
                          <a:latin typeface="+mn-ea"/>
                          <a:ea typeface="+mn-ea"/>
                        </a:rPr>
                        <a:t>/ </a:t>
                      </a:r>
                      <a:r>
                        <a:rPr lang="ja-JP" altLang="en-US" sz="1200" b="1" i="0" u="none" strike="noStrike" dirty="0">
                          <a:solidFill>
                            <a:srgbClr val="FFFFFF"/>
                          </a:solidFill>
                          <a:effectLst/>
                          <a:latin typeface="+mn-ea"/>
                          <a:ea typeface="+mn-ea"/>
                        </a:rPr>
                        <a:t>確認方法</a:t>
                      </a:r>
                    </a:p>
                  </a:txBody>
                  <a:tcPr marL="6312" marR="6312" marT="6312"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95959"/>
                    </a:solidFill>
                  </a:tcPr>
                </a:tc>
                <a:tc hMerge="1">
                  <a:txBody>
                    <a:bodyPr/>
                    <a:lstStyle/>
                    <a:p>
                      <a:endParaRPr/>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95959"/>
                    </a:solidFill>
                  </a:tcPr>
                </a:tc>
                <a:tc hMerge="1">
                  <a:txBody>
                    <a:bodyPr/>
                    <a:lstStyle/>
                    <a:p>
                      <a:endParaRPr/>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95959"/>
                    </a:solidFill>
                  </a:tcPr>
                </a:tc>
                <a:tc hMerge="1">
                  <a:txBody>
                    <a:bodyPr/>
                    <a:lstStyle/>
                    <a:p>
                      <a:endParaRPr/>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95959"/>
                    </a:solidFill>
                  </a:tcPr>
                </a:tc>
                <a:tc hMerge="1">
                  <a:txBody>
                    <a:bodyPr/>
                    <a:lstStyle/>
                    <a:p>
                      <a:endParaRPr dirty="0"/>
                    </a:p>
                  </a:txBody>
                  <a:tcPr marL="6312" marR="6312" marT="6312"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595959"/>
                    </a:solidFill>
                  </a:tcPr>
                </a:tc>
                <a:extLst>
                  <a:ext uri="{0D108BD9-81ED-4DB2-BD59-A6C34878D82A}">
                    <a16:rowId xmlns:a16="http://schemas.microsoft.com/office/drawing/2014/main" val="1766982749"/>
                  </a:ext>
                </a:extLst>
              </a:tr>
              <a:tr h="277476">
                <a:tc vMerge="1">
                  <a:txBody>
                    <a:bodyPr/>
                    <a:lstStyle/>
                    <a:p>
                      <a:endParaRPr kumimoji="1" lang="ja-JP" altLang="en-US"/>
                    </a:p>
                  </a:txBody>
                  <a:tcPr/>
                </a:tc>
                <a:tc vMerge="1">
                  <a:txBody>
                    <a:bodyPr/>
                    <a:lstStyle/>
                    <a:p>
                      <a:endParaRPr kumimoji="1" lang="ja-JP" altLang="en-US"/>
                    </a:p>
                  </a:txBody>
                  <a:tcPr/>
                </a:tc>
                <a:tc>
                  <a:txBody>
                    <a:bodyPr/>
                    <a:lstStyle/>
                    <a:p>
                      <a:pPr algn="ctr" fontAlgn="ctr">
                        <a:buNone/>
                      </a:pPr>
                      <a:r>
                        <a:rPr lang="ja-JP" altLang="en-US" sz="1200" b="1" i="0" u="none" strike="noStrike">
                          <a:solidFill>
                            <a:srgbClr val="000000"/>
                          </a:solidFill>
                          <a:effectLst/>
                          <a:latin typeface="+mn-ea"/>
                          <a:ea typeface="+mn-ea"/>
                        </a:rPr>
                        <a:t>第１期</a:t>
                      </a:r>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D0D0"/>
                    </a:solidFill>
                  </a:tcPr>
                </a:tc>
                <a:tc>
                  <a:txBody>
                    <a:bodyPr/>
                    <a:lstStyle/>
                    <a:p>
                      <a:pPr algn="ctr" fontAlgn="ctr">
                        <a:buNone/>
                      </a:pPr>
                      <a:r>
                        <a:rPr lang="ja-JP" altLang="en-US" sz="1200" b="1" i="0" u="none" strike="noStrike" dirty="0">
                          <a:solidFill>
                            <a:srgbClr val="000000"/>
                          </a:solidFill>
                          <a:effectLst/>
                          <a:latin typeface="+mn-ea"/>
                          <a:ea typeface="+mn-ea"/>
                        </a:rPr>
                        <a:t>第２期</a:t>
                      </a:r>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D0D0"/>
                    </a:solidFill>
                  </a:tcPr>
                </a:tc>
                <a:tc>
                  <a:txBody>
                    <a:bodyPr/>
                    <a:lstStyle/>
                    <a:p>
                      <a:pPr algn="ctr" fontAlgn="ctr">
                        <a:buNone/>
                      </a:pPr>
                      <a:r>
                        <a:rPr lang="ja-JP" altLang="en-US" sz="1200" b="1" i="0" u="none" strike="noStrike">
                          <a:solidFill>
                            <a:srgbClr val="000000"/>
                          </a:solidFill>
                          <a:effectLst/>
                          <a:latin typeface="+mn-ea"/>
                          <a:ea typeface="+mn-ea"/>
                        </a:rPr>
                        <a:t>第３期</a:t>
                      </a:r>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D0D0"/>
                    </a:solidFill>
                  </a:tcPr>
                </a:tc>
                <a:tc>
                  <a:txBody>
                    <a:bodyPr/>
                    <a:lstStyle/>
                    <a:p>
                      <a:pPr algn="ctr" fontAlgn="ctr">
                        <a:buNone/>
                      </a:pPr>
                      <a:r>
                        <a:rPr lang="ja-JP" altLang="en-US" sz="1200" b="1" i="0" u="none" strike="noStrike">
                          <a:solidFill>
                            <a:srgbClr val="000000"/>
                          </a:solidFill>
                          <a:effectLst/>
                          <a:latin typeface="+mn-ea"/>
                          <a:ea typeface="+mn-ea"/>
                        </a:rPr>
                        <a:t>第４期</a:t>
                      </a:r>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D0D0"/>
                    </a:solidFill>
                  </a:tcPr>
                </a:tc>
                <a:tc>
                  <a:txBody>
                    <a:bodyPr/>
                    <a:lstStyle/>
                    <a:p>
                      <a:pPr algn="ctr" fontAlgn="ctr">
                        <a:buNone/>
                      </a:pPr>
                      <a:r>
                        <a:rPr lang="ja-JP" altLang="en-US" sz="1200" b="1" i="0" u="none" strike="noStrike">
                          <a:solidFill>
                            <a:srgbClr val="000000"/>
                          </a:solidFill>
                          <a:effectLst/>
                          <a:latin typeface="+mn-ea"/>
                          <a:ea typeface="+mn-ea"/>
                        </a:rPr>
                        <a:t>第５期</a:t>
                      </a:r>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D0D0"/>
                    </a:solidFill>
                  </a:tcPr>
                </a:tc>
                <a:extLst>
                  <a:ext uri="{0D108BD9-81ED-4DB2-BD59-A6C34878D82A}">
                    <a16:rowId xmlns:a16="http://schemas.microsoft.com/office/drawing/2014/main" val="1212611420"/>
                  </a:ext>
                </a:extLst>
              </a:tr>
              <a:tr h="720000">
                <a:tc rowSpan="3">
                  <a:txBody>
                    <a:bodyPr/>
                    <a:lstStyle/>
                    <a:p>
                      <a:pPr algn="l" fontAlgn="ctr">
                        <a:buNone/>
                      </a:pPr>
                      <a:r>
                        <a:rPr lang="ja-JP" altLang="en-US" sz="1200" b="1" i="0" u="none" strike="noStrike" dirty="0">
                          <a:solidFill>
                            <a:srgbClr val="000000"/>
                          </a:solidFill>
                          <a:effectLst/>
                          <a:latin typeface="+mn-ea"/>
                          <a:ea typeface="+mn-ea"/>
                        </a:rPr>
                        <a:t>　</a:t>
                      </a:r>
                    </a:p>
                    <a:p>
                      <a:pPr algn="l" fontAlgn="ctr">
                        <a:buNone/>
                      </a:pPr>
                      <a:r>
                        <a:rPr lang="ja-JP" altLang="en-US" sz="1200" b="1" i="0" u="none" strike="noStrike" dirty="0">
                          <a:solidFill>
                            <a:srgbClr val="000000"/>
                          </a:solidFill>
                          <a:effectLst/>
                          <a:latin typeface="+mn-ea"/>
                          <a:ea typeface="+mn-ea"/>
                        </a:rPr>
                        <a:t>　</a:t>
                      </a:r>
                    </a:p>
                    <a:p>
                      <a:pPr algn="l" fontAlgn="ctr">
                        <a:buNone/>
                      </a:pPr>
                      <a:r>
                        <a:rPr lang="ja-JP" altLang="en-US" sz="1200" b="1" i="0" u="none" strike="noStrike" dirty="0">
                          <a:solidFill>
                            <a:srgbClr val="000000"/>
                          </a:solidFill>
                          <a:effectLst/>
                          <a:latin typeface="+mn-ea"/>
                          <a:ea typeface="+mn-ea"/>
                        </a:rPr>
                        <a:t>　</a:t>
                      </a:r>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ja-JP" altLang="en-US" sz="1200" b="1" i="0" u="none" strike="noStrike" dirty="0">
                          <a:solidFill>
                            <a:srgbClr val="000000"/>
                          </a:solidFill>
                          <a:effectLst/>
                          <a:latin typeface="+mn-ea"/>
                          <a:ea typeface="+mn-ea"/>
                        </a:rPr>
                        <a:t>　</a:t>
                      </a:r>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ja-JP" altLang="en-US" sz="1200" b="1" i="0" u="none" strike="noStrike">
                          <a:solidFill>
                            <a:srgbClr val="000000"/>
                          </a:solidFill>
                          <a:effectLst/>
                          <a:latin typeface="+mn-ea"/>
                          <a:ea typeface="+mn-ea"/>
                        </a:rPr>
                        <a:t>　</a:t>
                      </a:r>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ja-JP" altLang="en-US" sz="1200" b="1" i="0" u="none" strike="noStrike">
                          <a:solidFill>
                            <a:srgbClr val="000000"/>
                          </a:solidFill>
                          <a:effectLst/>
                          <a:latin typeface="+mn-ea"/>
                          <a:ea typeface="+mn-ea"/>
                        </a:rPr>
                        <a:t>　</a:t>
                      </a:r>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ja-JP" altLang="en-US" sz="1200" b="1" i="0" u="none" strike="noStrike">
                          <a:solidFill>
                            <a:srgbClr val="000000"/>
                          </a:solidFill>
                          <a:effectLst/>
                          <a:latin typeface="+mn-ea"/>
                          <a:ea typeface="+mn-ea"/>
                        </a:rPr>
                        <a:t>　</a:t>
                      </a:r>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ja-JP" altLang="en-US" sz="1200" b="1" i="0" u="none" strike="noStrike">
                          <a:solidFill>
                            <a:srgbClr val="000000"/>
                          </a:solidFill>
                          <a:effectLst/>
                          <a:latin typeface="+mn-ea"/>
                          <a:ea typeface="+mn-ea"/>
                        </a:rPr>
                        <a:t>　</a:t>
                      </a:r>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ja-JP" altLang="en-US" sz="1200" b="1" i="0" u="none" strike="noStrike">
                          <a:solidFill>
                            <a:srgbClr val="000000"/>
                          </a:solidFill>
                          <a:effectLst/>
                          <a:latin typeface="+mn-ea"/>
                          <a:ea typeface="+mn-ea"/>
                        </a:rPr>
                        <a:t>　</a:t>
                      </a:r>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62835083"/>
                  </a:ext>
                </a:extLst>
              </a:tr>
              <a:tr h="720000">
                <a:tc vMerge="1">
                  <a:txBody>
                    <a:bodyPr/>
                    <a:lstStyle/>
                    <a:p>
                      <a:endParaRPr/>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ja-JP" altLang="en-US" sz="1200" b="1" i="0" u="none" strike="noStrike" dirty="0">
                          <a:solidFill>
                            <a:srgbClr val="000000"/>
                          </a:solidFill>
                          <a:effectLst/>
                          <a:latin typeface="+mn-ea"/>
                          <a:ea typeface="+mn-ea"/>
                        </a:rPr>
                        <a:t>　</a:t>
                      </a:r>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ja-JP" altLang="en-US" sz="1200" b="1" i="0" u="none" strike="noStrike">
                          <a:solidFill>
                            <a:srgbClr val="000000"/>
                          </a:solidFill>
                          <a:effectLst/>
                          <a:latin typeface="+mn-ea"/>
                          <a:ea typeface="+mn-ea"/>
                        </a:rPr>
                        <a:t>　</a:t>
                      </a:r>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ja-JP" altLang="en-US" sz="1200" b="1" i="0" u="none" strike="noStrike">
                          <a:solidFill>
                            <a:srgbClr val="000000"/>
                          </a:solidFill>
                          <a:effectLst/>
                          <a:latin typeface="+mn-ea"/>
                          <a:ea typeface="+mn-ea"/>
                        </a:rPr>
                        <a:t>　</a:t>
                      </a:r>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ja-JP" altLang="en-US" sz="1200" b="1" i="0" u="none" strike="noStrike">
                          <a:solidFill>
                            <a:srgbClr val="000000"/>
                          </a:solidFill>
                          <a:effectLst/>
                          <a:latin typeface="+mn-ea"/>
                          <a:ea typeface="+mn-ea"/>
                        </a:rPr>
                        <a:t>　</a:t>
                      </a:r>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ja-JP" altLang="en-US" sz="1200" b="1" i="0" u="none" strike="noStrike">
                          <a:solidFill>
                            <a:srgbClr val="000000"/>
                          </a:solidFill>
                          <a:effectLst/>
                          <a:latin typeface="+mn-ea"/>
                          <a:ea typeface="+mn-ea"/>
                        </a:rPr>
                        <a:t>　</a:t>
                      </a:r>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ja-JP" altLang="en-US" sz="1200" b="1" i="0" u="none" strike="noStrike">
                          <a:solidFill>
                            <a:srgbClr val="000000"/>
                          </a:solidFill>
                          <a:effectLst/>
                          <a:latin typeface="+mn-ea"/>
                          <a:ea typeface="+mn-ea"/>
                        </a:rPr>
                        <a:t>　</a:t>
                      </a:r>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72750770"/>
                  </a:ext>
                </a:extLst>
              </a:tr>
              <a:tr h="720000">
                <a:tc vMerge="1">
                  <a:txBody>
                    <a:bodyPr/>
                    <a:lstStyle/>
                    <a:p>
                      <a:endParaRPr dirty="0"/>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ja-JP" altLang="en-US" sz="1200" b="1" i="0" u="none" strike="noStrike" dirty="0">
                          <a:solidFill>
                            <a:srgbClr val="000000"/>
                          </a:solidFill>
                          <a:effectLst/>
                          <a:latin typeface="+mn-ea"/>
                          <a:ea typeface="+mn-ea"/>
                        </a:rPr>
                        <a:t>　</a:t>
                      </a:r>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ja-JP" altLang="en-US" sz="1200" b="1" i="0" u="none" strike="noStrike" dirty="0">
                          <a:solidFill>
                            <a:srgbClr val="000000"/>
                          </a:solidFill>
                          <a:effectLst/>
                          <a:latin typeface="+mn-ea"/>
                          <a:ea typeface="+mn-ea"/>
                        </a:rPr>
                        <a:t>　</a:t>
                      </a:r>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ja-JP" altLang="en-US" sz="1200" b="1" i="0" u="none" strike="noStrike" dirty="0">
                          <a:solidFill>
                            <a:srgbClr val="000000"/>
                          </a:solidFill>
                          <a:effectLst/>
                          <a:latin typeface="+mn-ea"/>
                          <a:ea typeface="+mn-ea"/>
                        </a:rPr>
                        <a:t>　</a:t>
                      </a:r>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ja-JP" altLang="en-US" sz="1200" b="1" i="0" u="none" strike="noStrike">
                          <a:solidFill>
                            <a:srgbClr val="000000"/>
                          </a:solidFill>
                          <a:effectLst/>
                          <a:latin typeface="+mn-ea"/>
                          <a:ea typeface="+mn-ea"/>
                        </a:rPr>
                        <a:t>　</a:t>
                      </a:r>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ja-JP" altLang="en-US" sz="1200" b="1" i="0" u="none" strike="noStrike">
                          <a:solidFill>
                            <a:srgbClr val="000000"/>
                          </a:solidFill>
                          <a:effectLst/>
                          <a:latin typeface="+mn-ea"/>
                          <a:ea typeface="+mn-ea"/>
                        </a:rPr>
                        <a:t>　</a:t>
                      </a:r>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ja-JP" altLang="en-US" sz="1200" b="1" i="0" u="none" strike="noStrike">
                          <a:solidFill>
                            <a:srgbClr val="000000"/>
                          </a:solidFill>
                          <a:effectLst/>
                          <a:latin typeface="+mn-ea"/>
                          <a:ea typeface="+mn-ea"/>
                        </a:rPr>
                        <a:t>　</a:t>
                      </a:r>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21759704"/>
                  </a:ext>
                </a:extLst>
              </a:tr>
              <a:tr h="720000">
                <a:tc rowSpan="3">
                  <a:txBody>
                    <a:bodyPr/>
                    <a:lstStyle/>
                    <a:p>
                      <a:pPr algn="l" fontAlgn="ctr">
                        <a:buNone/>
                      </a:pPr>
                      <a:r>
                        <a:rPr lang="ja-JP" altLang="en-US" sz="1200" b="1" i="0" u="none" strike="noStrike" dirty="0">
                          <a:solidFill>
                            <a:srgbClr val="000000"/>
                          </a:solidFill>
                          <a:effectLst/>
                          <a:latin typeface="+mn-ea"/>
                          <a:ea typeface="+mn-ea"/>
                        </a:rPr>
                        <a:t>　</a:t>
                      </a:r>
                    </a:p>
                    <a:p>
                      <a:pPr algn="l" fontAlgn="ctr">
                        <a:buNone/>
                      </a:pPr>
                      <a:r>
                        <a:rPr lang="ja-JP" altLang="en-US" sz="1200" b="1" i="0" u="none" strike="noStrike" dirty="0">
                          <a:solidFill>
                            <a:srgbClr val="000000"/>
                          </a:solidFill>
                          <a:effectLst/>
                          <a:latin typeface="+mn-ea"/>
                          <a:ea typeface="+mn-ea"/>
                        </a:rPr>
                        <a:t>　</a:t>
                      </a:r>
                    </a:p>
                    <a:p>
                      <a:pPr algn="l" fontAlgn="ctr">
                        <a:buNone/>
                      </a:pPr>
                      <a:r>
                        <a:rPr lang="ja-JP" altLang="en-US" sz="1200" b="1" i="0" u="none" strike="noStrike" dirty="0">
                          <a:solidFill>
                            <a:srgbClr val="000000"/>
                          </a:solidFill>
                          <a:effectLst/>
                          <a:latin typeface="+mn-ea"/>
                          <a:ea typeface="+mn-ea"/>
                        </a:rPr>
                        <a:t>　</a:t>
                      </a:r>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ja-JP" altLang="en-US" sz="1200" b="1" i="0" u="none" strike="noStrike">
                          <a:solidFill>
                            <a:srgbClr val="000000"/>
                          </a:solidFill>
                          <a:effectLst/>
                          <a:latin typeface="+mn-ea"/>
                          <a:ea typeface="+mn-ea"/>
                        </a:rPr>
                        <a:t>　</a:t>
                      </a:r>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ja-JP" altLang="en-US" sz="1200" b="1" i="0" u="none" strike="noStrike">
                          <a:solidFill>
                            <a:srgbClr val="000000"/>
                          </a:solidFill>
                          <a:effectLst/>
                          <a:latin typeface="+mn-ea"/>
                          <a:ea typeface="+mn-ea"/>
                        </a:rPr>
                        <a:t>　</a:t>
                      </a:r>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ja-JP" altLang="en-US" sz="1200" b="1" i="0" u="none" strike="noStrike" dirty="0">
                          <a:solidFill>
                            <a:srgbClr val="000000"/>
                          </a:solidFill>
                          <a:effectLst/>
                          <a:latin typeface="+mn-ea"/>
                          <a:ea typeface="+mn-ea"/>
                        </a:rPr>
                        <a:t>　</a:t>
                      </a:r>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ja-JP" altLang="en-US" sz="1200" b="1" i="0" u="none" strike="noStrike">
                          <a:solidFill>
                            <a:srgbClr val="000000"/>
                          </a:solidFill>
                          <a:effectLst/>
                          <a:latin typeface="+mn-ea"/>
                          <a:ea typeface="+mn-ea"/>
                        </a:rPr>
                        <a:t>　</a:t>
                      </a:r>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ja-JP" altLang="en-US" sz="1200" b="1" i="0" u="none" strike="noStrike">
                          <a:solidFill>
                            <a:srgbClr val="000000"/>
                          </a:solidFill>
                          <a:effectLst/>
                          <a:latin typeface="+mn-ea"/>
                          <a:ea typeface="+mn-ea"/>
                        </a:rPr>
                        <a:t>　</a:t>
                      </a:r>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ja-JP" altLang="en-US" sz="1200" b="1" i="0" u="none" strike="noStrike">
                          <a:solidFill>
                            <a:srgbClr val="000000"/>
                          </a:solidFill>
                          <a:effectLst/>
                          <a:latin typeface="+mn-ea"/>
                          <a:ea typeface="+mn-ea"/>
                        </a:rPr>
                        <a:t>　</a:t>
                      </a:r>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06633356"/>
                  </a:ext>
                </a:extLst>
              </a:tr>
              <a:tr h="720000">
                <a:tc vMerge="1">
                  <a:txBody>
                    <a:bodyPr/>
                    <a:lstStyle/>
                    <a:p>
                      <a:endParaRPr/>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ja-JP" altLang="en-US" sz="1200" b="1" i="0" u="none" strike="noStrike" dirty="0">
                          <a:solidFill>
                            <a:srgbClr val="000000"/>
                          </a:solidFill>
                          <a:effectLst/>
                          <a:latin typeface="+mn-ea"/>
                          <a:ea typeface="+mn-ea"/>
                        </a:rPr>
                        <a:t>　</a:t>
                      </a:r>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ja-JP" altLang="en-US" sz="1200" b="1" i="0" u="none" strike="noStrike" dirty="0">
                          <a:solidFill>
                            <a:srgbClr val="000000"/>
                          </a:solidFill>
                          <a:effectLst/>
                          <a:latin typeface="+mn-ea"/>
                          <a:ea typeface="+mn-ea"/>
                        </a:rPr>
                        <a:t>　</a:t>
                      </a:r>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ja-JP" altLang="en-US" sz="1200" b="1" i="0" u="none" strike="noStrike">
                          <a:solidFill>
                            <a:srgbClr val="000000"/>
                          </a:solidFill>
                          <a:effectLst/>
                          <a:latin typeface="+mn-ea"/>
                          <a:ea typeface="+mn-ea"/>
                        </a:rPr>
                        <a:t>　</a:t>
                      </a:r>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ja-JP" altLang="en-US" sz="1200" b="1" i="0" u="none" strike="noStrike" dirty="0">
                          <a:solidFill>
                            <a:srgbClr val="000000"/>
                          </a:solidFill>
                          <a:effectLst/>
                          <a:latin typeface="+mn-ea"/>
                          <a:ea typeface="+mn-ea"/>
                        </a:rPr>
                        <a:t>　</a:t>
                      </a:r>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ja-JP" altLang="en-US" sz="1200" b="1" i="0" u="none" strike="noStrike" dirty="0">
                          <a:solidFill>
                            <a:srgbClr val="000000"/>
                          </a:solidFill>
                          <a:effectLst/>
                          <a:latin typeface="+mn-ea"/>
                          <a:ea typeface="+mn-ea"/>
                        </a:rPr>
                        <a:t>　</a:t>
                      </a:r>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ja-JP" altLang="en-US" sz="1200" b="1" i="0" u="none" strike="noStrike">
                          <a:solidFill>
                            <a:srgbClr val="000000"/>
                          </a:solidFill>
                          <a:effectLst/>
                          <a:latin typeface="+mn-ea"/>
                          <a:ea typeface="+mn-ea"/>
                        </a:rPr>
                        <a:t>　</a:t>
                      </a:r>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47232716"/>
                  </a:ext>
                </a:extLst>
              </a:tr>
              <a:tr h="720000">
                <a:tc vMerge="1">
                  <a:txBody>
                    <a:bodyPr/>
                    <a:lstStyle/>
                    <a:p>
                      <a:endParaRPr dirty="0"/>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ja-JP" altLang="en-US" sz="1200" b="1" i="0" u="none" strike="noStrike" dirty="0">
                          <a:solidFill>
                            <a:srgbClr val="000000"/>
                          </a:solidFill>
                          <a:effectLst/>
                          <a:latin typeface="+mn-ea"/>
                          <a:ea typeface="+mn-ea"/>
                        </a:rPr>
                        <a:t>　</a:t>
                      </a:r>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ja-JP" altLang="en-US" sz="1200" b="1" i="0" u="none" strike="noStrike" dirty="0">
                          <a:solidFill>
                            <a:srgbClr val="000000"/>
                          </a:solidFill>
                          <a:effectLst/>
                          <a:latin typeface="+mn-ea"/>
                          <a:ea typeface="+mn-ea"/>
                        </a:rPr>
                        <a:t>　</a:t>
                      </a:r>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ja-JP" altLang="en-US" sz="1200" b="1" i="0" u="none" strike="noStrike">
                          <a:solidFill>
                            <a:srgbClr val="000000"/>
                          </a:solidFill>
                          <a:effectLst/>
                          <a:latin typeface="+mn-ea"/>
                          <a:ea typeface="+mn-ea"/>
                        </a:rPr>
                        <a:t>　</a:t>
                      </a:r>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ja-JP" altLang="en-US" sz="1200" b="1" i="0" u="none" strike="noStrike">
                          <a:solidFill>
                            <a:srgbClr val="000000"/>
                          </a:solidFill>
                          <a:effectLst/>
                          <a:latin typeface="+mn-ea"/>
                          <a:ea typeface="+mn-ea"/>
                        </a:rPr>
                        <a:t>　</a:t>
                      </a:r>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ja-JP" altLang="en-US" sz="1200" b="1" i="0" u="none" strike="noStrike" dirty="0">
                          <a:solidFill>
                            <a:srgbClr val="000000"/>
                          </a:solidFill>
                          <a:effectLst/>
                          <a:latin typeface="+mn-ea"/>
                          <a:ea typeface="+mn-ea"/>
                        </a:rPr>
                        <a:t>　</a:t>
                      </a:r>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ja-JP" altLang="en-US" sz="1200" b="1" i="0" u="none" strike="noStrike" dirty="0">
                          <a:solidFill>
                            <a:srgbClr val="000000"/>
                          </a:solidFill>
                          <a:effectLst/>
                          <a:latin typeface="+mn-ea"/>
                          <a:ea typeface="+mn-ea"/>
                        </a:rPr>
                        <a:t>　</a:t>
                      </a:r>
                    </a:p>
                  </a:txBody>
                  <a:tcPr marL="6312" marR="6312" marT="63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67677590"/>
                  </a:ext>
                </a:extLst>
              </a:tr>
            </a:tbl>
          </a:graphicData>
        </a:graphic>
      </p:graphicFrame>
      <p:sp>
        <p:nvSpPr>
          <p:cNvPr id="17" name="AutoShape 10">
            <a:extLst>
              <a:ext uri="{FF2B5EF4-FFF2-40B4-BE49-F238E27FC236}">
                <a16:creationId xmlns:a16="http://schemas.microsoft.com/office/drawing/2014/main" id="{2BC273A9-8A73-71E0-3AC5-003D6B25EF9A}"/>
              </a:ext>
            </a:extLst>
          </p:cNvPr>
          <p:cNvSpPr>
            <a:spLocks noChangeArrowheads="1"/>
          </p:cNvSpPr>
          <p:nvPr/>
        </p:nvSpPr>
        <p:spPr bwMode="auto">
          <a:xfrm>
            <a:off x="1531686" y="2469749"/>
            <a:ext cx="6857574" cy="2358283"/>
          </a:xfrm>
          <a:prstGeom prst="rect">
            <a:avLst/>
          </a:prstGeom>
          <a:solidFill>
            <a:srgbClr val="FFCD00">
              <a:alpha val="60000"/>
            </a:srgbClr>
          </a:solidFill>
          <a:ln w="19050">
            <a:solidFill>
              <a:sysClr val="windowText" lastClr="000000"/>
            </a:solidFill>
            <a:round/>
            <a:headEnd/>
            <a:tailEnd/>
          </a:ln>
          <a:effectLst/>
        </p:spPr>
        <p:txBody>
          <a:bodyPr anchor="ctr"/>
          <a:lstStyle/>
          <a:p>
            <a:pPr marL="285750" marR="0" lvl="0" indent="-285750" algn="l" defTabSz="457200" rtl="0" eaLnBrk="1" fontAlgn="auto" latinLnBrk="0" hangingPunct="1">
              <a:lnSpc>
                <a:spcPct val="100000"/>
              </a:lnSpc>
              <a:spcBef>
                <a:spcPts val="600"/>
              </a:spcBef>
              <a:spcAft>
                <a:spcPts val="0"/>
              </a:spcAft>
              <a:buClrTx/>
              <a:buSzTx/>
              <a:buFont typeface="Wingdings" panose="05000000000000000000" pitchFamily="2" charset="2"/>
              <a:buChar char="l"/>
              <a:tabLst/>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助成期間における達成指標（プロセス指標）</a:t>
            </a:r>
            <a:endPar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a:p>
            <a:pPr marL="447675" lvl="1" indent="-285750" defTabSz="457200" fontAlgn="auto">
              <a:spcBef>
                <a:spcPts val="600"/>
              </a:spcBef>
              <a:spcAft>
                <a:spcPts val="0"/>
              </a:spcAft>
              <a:buFont typeface="Wingdings" panose="05000000000000000000" pitchFamily="2" charset="2"/>
              <a:buChar char="Ø"/>
              <a:defRPr/>
            </a:pPr>
            <a:r>
              <a:rPr lang="ja-JP" altLang="en-US" sz="1400" kern="0" dirty="0">
                <a:solidFill>
                  <a:srgbClr val="000000"/>
                </a:solidFill>
                <a:latin typeface="Meiryo UI" panose="020B0604030504040204" pitchFamily="50" charset="-128"/>
                <a:ea typeface="Meiryo UI"/>
              </a:rPr>
              <a:t>達成指標は事業目標を達成するための過程を指標として期毎に記載してください</a:t>
            </a:r>
            <a:br>
              <a:rPr lang="en-US" altLang="ja-JP" sz="1400" kern="0" dirty="0">
                <a:solidFill>
                  <a:srgbClr val="000000"/>
                </a:solidFill>
                <a:latin typeface="Meiryo UI" panose="020B0604030504040204" pitchFamily="50" charset="-128"/>
                <a:ea typeface="Meiryo UI"/>
              </a:rPr>
            </a:br>
            <a:r>
              <a:rPr lang="ja-JP" altLang="en-US" sz="1400" kern="0" dirty="0">
                <a:solidFill>
                  <a:srgbClr val="000000"/>
                </a:solidFill>
                <a:latin typeface="Meiryo UI" panose="020B0604030504040204" pitchFamily="50" charset="-128"/>
                <a:ea typeface="Meiryo UI"/>
              </a:rPr>
              <a:t>例：</a:t>
            </a:r>
            <a:r>
              <a:rPr lang="en-US" altLang="ja-JP" sz="1400" kern="0" dirty="0">
                <a:solidFill>
                  <a:srgbClr val="000000"/>
                </a:solidFill>
                <a:latin typeface="Meiryo UI" panose="020B0604030504040204" pitchFamily="50" charset="-128"/>
                <a:ea typeface="Meiryo UI"/>
              </a:rPr>
              <a:t>XX</a:t>
            </a:r>
            <a:r>
              <a:rPr lang="ja-JP" altLang="en-US" sz="1400" kern="0" dirty="0">
                <a:solidFill>
                  <a:srgbClr val="000000"/>
                </a:solidFill>
                <a:latin typeface="Meiryo UI" panose="020B0604030504040204" pitchFamily="50" charset="-128"/>
                <a:ea typeface="Meiryo UI"/>
              </a:rPr>
              <a:t>の設計を進める、実環境における</a:t>
            </a:r>
            <a:r>
              <a:rPr lang="en-US" altLang="ja-JP" sz="1400" kern="0" dirty="0">
                <a:solidFill>
                  <a:srgbClr val="000000"/>
                </a:solidFill>
                <a:latin typeface="Meiryo UI" panose="020B0604030504040204" pitchFamily="50" charset="-128"/>
                <a:ea typeface="Meiryo UI"/>
              </a:rPr>
              <a:t>XX</a:t>
            </a:r>
            <a:r>
              <a:rPr lang="ja-JP" altLang="en-US" sz="1400" kern="0" dirty="0">
                <a:solidFill>
                  <a:srgbClr val="000000"/>
                </a:solidFill>
                <a:latin typeface="Meiryo UI" panose="020B0604030504040204" pitchFamily="50" charset="-128"/>
                <a:ea typeface="Meiryo UI"/>
              </a:rPr>
              <a:t>の試験を実施する</a:t>
            </a:r>
            <a:endParaRPr lang="en-US" altLang="ja-JP" sz="1400" kern="0" dirty="0">
              <a:solidFill>
                <a:srgbClr val="000000"/>
              </a:solidFill>
              <a:latin typeface="Meiryo UI" panose="020B0604030504040204" pitchFamily="50" charset="-128"/>
              <a:ea typeface="Meiryo UI"/>
            </a:endParaRPr>
          </a:p>
          <a:p>
            <a:pPr marL="447675" lvl="1" indent="-285750" defTabSz="457200" fontAlgn="auto">
              <a:spcBef>
                <a:spcPts val="600"/>
              </a:spcBef>
              <a:spcAft>
                <a:spcPts val="0"/>
              </a:spcAft>
              <a:buFont typeface="Wingdings" panose="05000000000000000000" pitchFamily="2" charset="2"/>
              <a:buChar char="Ø"/>
              <a:defRPr/>
            </a:pPr>
            <a:r>
              <a:rPr lang="ja-JP" altLang="en-US" sz="1400" kern="0" dirty="0">
                <a:solidFill>
                  <a:srgbClr val="000000"/>
                </a:solidFill>
                <a:latin typeface="Meiryo UI" panose="020B0604030504040204" pitchFamily="50" charset="-128"/>
                <a:ea typeface="Meiryo UI"/>
              </a:rPr>
              <a:t>各達成指標に対して、その確認方法も記載してください</a:t>
            </a:r>
            <a:endParaRPr lang="en-US" altLang="ja-JP" sz="1400" kern="0" dirty="0">
              <a:solidFill>
                <a:srgbClr val="000000"/>
              </a:solidFill>
              <a:latin typeface="Meiryo UI" panose="020B0604030504040204" pitchFamily="50" charset="-128"/>
              <a:ea typeface="Meiryo UI"/>
            </a:endParaRPr>
          </a:p>
          <a:p>
            <a:pPr marL="0" lvl="1" defTabSz="457200" fontAlgn="auto">
              <a:spcBef>
                <a:spcPts val="600"/>
              </a:spcBef>
              <a:spcAft>
                <a:spcPts val="0"/>
              </a:spcAft>
              <a:defRPr/>
            </a:pPr>
            <a:r>
              <a:rPr lang="en-US" altLang="ja-JP" sz="1400" kern="0" dirty="0">
                <a:solidFill>
                  <a:srgbClr val="000000"/>
                </a:solidFill>
                <a:latin typeface="Meiryo UI" panose="020B0604030504040204" pitchFamily="50" charset="-128"/>
                <a:ea typeface="Meiryo UI"/>
              </a:rPr>
              <a:t>※</a:t>
            </a:r>
            <a:r>
              <a:rPr lang="ja-JP" altLang="en-US" sz="1400" kern="0" dirty="0">
                <a:solidFill>
                  <a:srgbClr val="000000"/>
                </a:solidFill>
                <a:latin typeface="Meiryo UI" panose="020B0604030504040204" pitchFamily="50" charset="-128"/>
                <a:ea typeface="Meiryo UI"/>
              </a:rPr>
              <a:t>達成指標は、対象となる期にかかった経費を助成金の対象として認めるかを判断する指標となります。達成指標で記載された内容が遂行されていない場合には助成金は支払われません。</a:t>
            </a:r>
            <a:endParaRPr lang="en-US" altLang="ja-JP" sz="1400" kern="0" dirty="0">
              <a:solidFill>
                <a:srgbClr val="000000"/>
              </a:solidFill>
              <a:latin typeface="Meiryo UI" panose="020B0604030504040204" pitchFamily="50" charset="-128"/>
              <a:ea typeface="Meiryo UI"/>
            </a:endParaRPr>
          </a:p>
        </p:txBody>
      </p:sp>
    </p:spTree>
    <p:extLst>
      <p:ext uri="{BB962C8B-B14F-4D97-AF65-F5344CB8AC3E}">
        <p14:creationId xmlns:p14="http://schemas.microsoft.com/office/powerpoint/2010/main" val="34765147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6FDDA0-CD38-11D0-9DB6-BB15B13CBF64}"/>
            </a:ext>
          </a:extLst>
        </p:cNvPr>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40A866BB-46D1-EEB4-89D2-20189C54C30B}"/>
              </a:ext>
            </a:extLst>
          </p:cNvPr>
          <p:cNvGraphicFramePr>
            <a:graphicFrameLocks noGrp="1"/>
          </p:cNvGraphicFramePr>
          <p:nvPr>
            <p:extLst>
              <p:ext uri="{D42A27DB-BD31-4B8C-83A1-F6EECF244321}">
                <p14:modId xmlns:p14="http://schemas.microsoft.com/office/powerpoint/2010/main" val="2229048764"/>
              </p:ext>
            </p:extLst>
          </p:nvPr>
        </p:nvGraphicFramePr>
        <p:xfrm>
          <a:off x="415924" y="1484313"/>
          <a:ext cx="9072000" cy="4828254"/>
        </p:xfrm>
        <a:graphic>
          <a:graphicData uri="http://schemas.openxmlformats.org/drawingml/2006/table">
            <a:tbl>
              <a:tblPr/>
              <a:tblGrid>
                <a:gridCol w="2304000">
                  <a:extLst>
                    <a:ext uri="{9D8B030D-6E8A-4147-A177-3AD203B41FA5}">
                      <a16:colId xmlns:a16="http://schemas.microsoft.com/office/drawing/2014/main" val="3825653550"/>
                    </a:ext>
                  </a:extLst>
                </a:gridCol>
                <a:gridCol w="1872000">
                  <a:extLst>
                    <a:ext uri="{9D8B030D-6E8A-4147-A177-3AD203B41FA5}">
                      <a16:colId xmlns:a16="http://schemas.microsoft.com/office/drawing/2014/main" val="1783367213"/>
                    </a:ext>
                  </a:extLst>
                </a:gridCol>
                <a:gridCol w="1872000">
                  <a:extLst>
                    <a:ext uri="{9D8B030D-6E8A-4147-A177-3AD203B41FA5}">
                      <a16:colId xmlns:a16="http://schemas.microsoft.com/office/drawing/2014/main" val="2949017117"/>
                    </a:ext>
                  </a:extLst>
                </a:gridCol>
                <a:gridCol w="1008000">
                  <a:extLst>
                    <a:ext uri="{9D8B030D-6E8A-4147-A177-3AD203B41FA5}">
                      <a16:colId xmlns:a16="http://schemas.microsoft.com/office/drawing/2014/main" val="2298265702"/>
                    </a:ext>
                  </a:extLst>
                </a:gridCol>
                <a:gridCol w="1008000">
                  <a:extLst>
                    <a:ext uri="{9D8B030D-6E8A-4147-A177-3AD203B41FA5}">
                      <a16:colId xmlns:a16="http://schemas.microsoft.com/office/drawing/2014/main" val="4200109723"/>
                    </a:ext>
                  </a:extLst>
                </a:gridCol>
                <a:gridCol w="1008000">
                  <a:extLst>
                    <a:ext uri="{9D8B030D-6E8A-4147-A177-3AD203B41FA5}">
                      <a16:colId xmlns:a16="http://schemas.microsoft.com/office/drawing/2014/main" val="3448691284"/>
                    </a:ext>
                  </a:extLst>
                </a:gridCol>
              </a:tblGrid>
              <a:tr h="508254">
                <a:tc>
                  <a:txBody>
                    <a:bodyPr/>
                    <a:lstStyle/>
                    <a:p>
                      <a:pPr algn="ctr" fontAlgn="ctr">
                        <a:buNone/>
                      </a:pPr>
                      <a:endParaRPr lang="zh-TW" altLang="en-US" sz="1100" b="1" i="0" u="none" strike="noStrike" dirty="0">
                        <a:solidFill>
                          <a:srgbClr val="FFFFFF"/>
                        </a:solidFill>
                        <a:effectLst/>
                        <a:latin typeface="Yu Gothic UI" panose="020B0500000000000000" pitchFamily="50" charset="-128"/>
                        <a:ea typeface="Yu Gothic UI" panose="020B0500000000000000" pitchFamily="50" charset="-128"/>
                      </a:endParaRP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ja-JP" altLang="en-US" sz="1100" b="1" i="0" u="none" strike="noStrike" dirty="0">
                          <a:solidFill>
                            <a:srgbClr val="FFFFFF"/>
                          </a:solidFill>
                          <a:effectLst/>
                          <a:latin typeface="Yu Gothic UI" panose="020B0500000000000000" pitchFamily="50" charset="-128"/>
                          <a:ea typeface="Yu Gothic UI" panose="020B0500000000000000" pitchFamily="50" charset="-128"/>
                        </a:rPr>
                        <a:t>対象</a:t>
                      </a:r>
                      <a:endParaRPr lang="zh-TW" altLang="en-US" sz="1100" b="1" i="0" u="none" strike="noStrike" dirty="0">
                        <a:solidFill>
                          <a:srgbClr val="FFFFFF"/>
                        </a:solidFill>
                        <a:effectLst/>
                        <a:latin typeface="Yu Gothic UI" panose="020B0500000000000000" pitchFamily="50" charset="-128"/>
                        <a:ea typeface="Yu Gothic UI" panose="020B0500000000000000" pitchFamily="50" charset="-128"/>
                      </a:endParaRP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rgbClr val="595959"/>
                    </a:solidFill>
                  </a:tcPr>
                </a:tc>
                <a:tc>
                  <a:txBody>
                    <a:bodyPr/>
                    <a:lstStyle/>
                    <a:p>
                      <a:pPr algn="ctr" fontAlgn="ctr">
                        <a:buNone/>
                      </a:pPr>
                      <a:r>
                        <a:rPr lang="ja-JP" altLang="en-US" sz="1100" b="1" i="0" u="none" strike="noStrike" dirty="0">
                          <a:solidFill>
                            <a:srgbClr val="FFFFFF"/>
                          </a:solidFill>
                          <a:effectLst/>
                          <a:latin typeface="Yu Gothic UI" panose="020B0500000000000000" pitchFamily="50" charset="-128"/>
                          <a:ea typeface="Yu Gothic UI" panose="020B0500000000000000" pitchFamily="50" charset="-128"/>
                        </a:rPr>
                        <a:t>実施内容</a:t>
                      </a:r>
                      <a:endParaRPr lang="zh-TW" altLang="en-US" sz="1100" b="1" i="0" u="none" strike="noStrike" dirty="0">
                        <a:solidFill>
                          <a:srgbClr val="FFFFFF"/>
                        </a:solidFill>
                        <a:effectLst/>
                        <a:latin typeface="Yu Gothic UI" panose="020B0500000000000000" pitchFamily="50" charset="-128"/>
                        <a:ea typeface="Yu Gothic UI" panose="020B0500000000000000" pitchFamily="50" charset="-128"/>
                      </a:endParaRP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rgbClr val="595959"/>
                    </a:solidFill>
                  </a:tcPr>
                </a:tc>
                <a:tc>
                  <a:txBody>
                    <a:bodyPr/>
                    <a:lstStyle/>
                    <a:p>
                      <a:pPr algn="ctr" fontAlgn="ctr">
                        <a:buNone/>
                      </a:pPr>
                      <a:r>
                        <a:rPr lang="ja-JP" altLang="en-US" sz="1100" b="1" i="0" u="none" strike="noStrike" dirty="0">
                          <a:solidFill>
                            <a:schemeClr val="tx1"/>
                          </a:solidFill>
                          <a:effectLst/>
                          <a:latin typeface="Yu Gothic UI" panose="020B0500000000000000" pitchFamily="50" charset="-128"/>
                          <a:ea typeface="Yu Gothic UI" panose="020B0500000000000000" pitchFamily="50" charset="-128"/>
                        </a:rPr>
                        <a:t>申請時</a:t>
                      </a:r>
                      <a:endParaRPr lang="zh-TW" altLang="en-US" sz="1100" b="1" i="0" u="none" strike="noStrike" dirty="0">
                        <a:solidFill>
                          <a:schemeClr val="tx1"/>
                        </a:solidFill>
                        <a:effectLst/>
                        <a:latin typeface="Yu Gothic UI" panose="020B0500000000000000" pitchFamily="50" charset="-128"/>
                        <a:ea typeface="Yu Gothic UI" panose="020B0500000000000000" pitchFamily="50" charset="-128"/>
                      </a:endParaRP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2">
                        <a:lumMod val="90000"/>
                      </a:schemeClr>
                    </a:solidFill>
                  </a:tcPr>
                </a:tc>
                <a:tc>
                  <a:txBody>
                    <a:bodyPr/>
                    <a:lstStyle/>
                    <a:p>
                      <a:pPr algn="ctr" fontAlgn="ctr">
                        <a:buNone/>
                      </a:pPr>
                      <a:r>
                        <a:rPr lang="zh-TW" altLang="en-US" sz="1100" b="1" i="0" u="none" strike="noStrike" dirty="0">
                          <a:solidFill>
                            <a:schemeClr val="tx1"/>
                          </a:solidFill>
                          <a:effectLst/>
                          <a:latin typeface="Yu Gothic UI" panose="020B0500000000000000" pitchFamily="50" charset="-128"/>
                          <a:ea typeface="Yu Gothic UI" panose="020B0500000000000000" pitchFamily="50" charset="-128"/>
                        </a:rPr>
                        <a:t>助成期間終了時</a:t>
                      </a:r>
                      <a:endParaRPr lang="en-US" altLang="zh-TW" sz="1100" b="1" i="0" u="none" strike="noStrike" dirty="0">
                        <a:solidFill>
                          <a:schemeClr val="tx1"/>
                        </a:solidFill>
                        <a:effectLst/>
                        <a:latin typeface="Yu Gothic UI" panose="020B0500000000000000" pitchFamily="50" charset="-128"/>
                        <a:ea typeface="Yu Gothic UI" panose="020B0500000000000000" pitchFamily="50" charset="-128"/>
                      </a:endParaRPr>
                    </a:p>
                    <a:p>
                      <a:pPr algn="ctr" fontAlgn="ctr">
                        <a:buNone/>
                      </a:pPr>
                      <a:r>
                        <a:rPr lang="ja-JP" altLang="en-US" sz="1100" b="1" i="0" u="none" strike="noStrike" dirty="0">
                          <a:solidFill>
                            <a:schemeClr val="tx1"/>
                          </a:solidFill>
                          <a:effectLst/>
                          <a:latin typeface="Yu Gothic UI" panose="020B0500000000000000" pitchFamily="50" charset="-128"/>
                          <a:ea typeface="Yu Gothic UI" panose="020B0500000000000000" pitchFamily="50" charset="-128"/>
                        </a:rPr>
                        <a:t>（</a:t>
                      </a:r>
                      <a:r>
                        <a:rPr lang="en-US" altLang="ja-JP" sz="1100" b="1" i="0" u="none" strike="noStrike" dirty="0">
                          <a:solidFill>
                            <a:schemeClr val="tx1"/>
                          </a:solidFill>
                          <a:effectLst/>
                          <a:latin typeface="Yu Gothic UI" panose="020B0500000000000000" pitchFamily="50" charset="-128"/>
                          <a:ea typeface="Yu Gothic UI" panose="020B0500000000000000" pitchFamily="50" charset="-128"/>
                        </a:rPr>
                        <a:t>20XX</a:t>
                      </a:r>
                      <a:r>
                        <a:rPr lang="ja-JP" altLang="en-US" sz="1100" b="1" i="0" u="none" strike="noStrike" dirty="0">
                          <a:solidFill>
                            <a:schemeClr val="tx1"/>
                          </a:solidFill>
                          <a:effectLst/>
                          <a:latin typeface="Yu Gothic UI" panose="020B0500000000000000" pitchFamily="50" charset="-128"/>
                          <a:ea typeface="Yu Gothic UI" panose="020B0500000000000000" pitchFamily="50" charset="-128"/>
                        </a:rPr>
                        <a:t>年）</a:t>
                      </a:r>
                      <a:endParaRPr lang="zh-TW" altLang="en-US" sz="1100" b="1" i="0" u="none" strike="noStrike" dirty="0">
                        <a:solidFill>
                          <a:schemeClr val="tx1"/>
                        </a:solidFill>
                        <a:effectLst/>
                        <a:latin typeface="Yu Gothic UI" panose="020B0500000000000000" pitchFamily="50" charset="-128"/>
                        <a:ea typeface="Yu Gothic UI" panose="020B0500000000000000" pitchFamily="50" charset="-128"/>
                      </a:endParaRP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2">
                        <a:lumMod val="90000"/>
                      </a:schemeClr>
                    </a:solidFill>
                  </a:tcPr>
                </a:tc>
                <a:tc>
                  <a:txBody>
                    <a:bodyPr/>
                    <a:lstStyle/>
                    <a:p>
                      <a:pPr algn="ctr" fontAlgn="ctr">
                        <a:buNone/>
                      </a:pPr>
                      <a:r>
                        <a:rPr lang="zh-TW" altLang="en-US" sz="1100" b="1" i="0" u="none" strike="noStrike" dirty="0">
                          <a:solidFill>
                            <a:schemeClr val="tx1"/>
                          </a:solidFill>
                          <a:effectLst/>
                          <a:latin typeface="Yu Gothic UI" panose="020B0500000000000000" pitchFamily="50" charset="-128"/>
                          <a:ea typeface="Yu Gothic UI" panose="020B0500000000000000" pitchFamily="50" charset="-128"/>
                        </a:rPr>
                        <a:t>報告期間終了時</a:t>
                      </a:r>
                      <a:endParaRPr lang="en-US" altLang="zh-TW" sz="1100" b="1" i="0" u="none" strike="noStrike" dirty="0">
                        <a:solidFill>
                          <a:schemeClr val="tx1"/>
                        </a:solidFill>
                        <a:effectLst/>
                        <a:latin typeface="Yu Gothic UI" panose="020B0500000000000000" pitchFamily="50" charset="-128"/>
                        <a:ea typeface="Yu Gothic UI" panose="020B0500000000000000" pitchFamily="50" charset="-128"/>
                      </a:endParaRPr>
                    </a:p>
                    <a:p>
                      <a:pPr algn="ctr" fontAlgn="ctr">
                        <a:buNone/>
                      </a:pPr>
                      <a:r>
                        <a:rPr lang="ja-JP" altLang="en-US" sz="1100" b="1" i="0" u="none" strike="noStrike" dirty="0">
                          <a:solidFill>
                            <a:schemeClr val="tx1"/>
                          </a:solidFill>
                          <a:effectLst/>
                          <a:latin typeface="Yu Gothic UI" panose="020B0500000000000000" pitchFamily="50" charset="-128"/>
                          <a:ea typeface="Yu Gothic UI" panose="020B0500000000000000" pitchFamily="50" charset="-128"/>
                        </a:rPr>
                        <a:t>（</a:t>
                      </a:r>
                      <a:r>
                        <a:rPr lang="en-US" altLang="ja-JP" sz="1100" b="1" i="0" u="none" strike="noStrike" dirty="0">
                          <a:solidFill>
                            <a:schemeClr val="tx1"/>
                          </a:solidFill>
                          <a:effectLst/>
                          <a:latin typeface="Yu Gothic UI" panose="020B0500000000000000" pitchFamily="50" charset="-128"/>
                          <a:ea typeface="Yu Gothic UI" panose="020B0500000000000000" pitchFamily="50" charset="-128"/>
                        </a:rPr>
                        <a:t>20XX</a:t>
                      </a:r>
                      <a:r>
                        <a:rPr lang="ja-JP" altLang="en-US" sz="1100" b="1" i="0" u="none" strike="noStrike" dirty="0">
                          <a:solidFill>
                            <a:schemeClr val="tx1"/>
                          </a:solidFill>
                          <a:effectLst/>
                          <a:latin typeface="Yu Gothic UI" panose="020B0500000000000000" pitchFamily="50" charset="-128"/>
                          <a:ea typeface="Yu Gothic UI" panose="020B0500000000000000" pitchFamily="50" charset="-128"/>
                        </a:rPr>
                        <a:t>年）</a:t>
                      </a:r>
                      <a:endParaRPr lang="zh-TW" altLang="en-US" sz="1100" b="1" i="0" u="none" strike="noStrike" dirty="0">
                        <a:solidFill>
                          <a:schemeClr val="tx1"/>
                        </a:solidFill>
                        <a:effectLst/>
                        <a:latin typeface="Yu Gothic UI" panose="020B0500000000000000" pitchFamily="50" charset="-128"/>
                        <a:ea typeface="Yu Gothic UI" panose="020B0500000000000000" pitchFamily="50" charset="-128"/>
                      </a:endParaRPr>
                    </a:p>
                  </a:txBody>
                  <a:tcPr marL="5333" marR="5333" marT="53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1115740059"/>
                  </a:ext>
                </a:extLst>
              </a:tr>
              <a:tr h="288000">
                <a:tc rowSpan="3">
                  <a:txBody>
                    <a:bodyPr/>
                    <a:lstStyle/>
                    <a:p>
                      <a:pPr algn="ctr" fontAlgn="ctr">
                        <a:buNone/>
                      </a:pPr>
                      <a:r>
                        <a:rPr lang="en-US" altLang="ja-JP" sz="1200" b="1" i="0" u="none" strike="noStrike" dirty="0">
                          <a:solidFill>
                            <a:schemeClr val="bg1"/>
                          </a:solidFill>
                          <a:effectLst/>
                          <a:latin typeface="+mn-ea"/>
                          <a:ea typeface="+mn-ea"/>
                        </a:rPr>
                        <a:t>TRL</a:t>
                      </a:r>
                    </a:p>
                    <a:p>
                      <a:pPr algn="ctr" fontAlgn="ctr">
                        <a:buNone/>
                      </a:pPr>
                      <a:r>
                        <a:rPr lang="ja-JP" altLang="en-US" sz="1200" b="1" i="0" u="none" strike="noStrike" dirty="0">
                          <a:solidFill>
                            <a:schemeClr val="bg1"/>
                          </a:solidFill>
                          <a:effectLst/>
                          <a:latin typeface="+mn-ea"/>
                          <a:ea typeface="+mn-ea"/>
                        </a:rPr>
                        <a:t>（</a:t>
                      </a:r>
                      <a:r>
                        <a:rPr lang="en-US" altLang="ja-JP" sz="1200" b="1" i="0" u="none" strike="noStrike" dirty="0">
                          <a:solidFill>
                            <a:schemeClr val="bg1"/>
                          </a:solidFill>
                          <a:effectLst/>
                          <a:latin typeface="+mn-ea"/>
                          <a:ea typeface="+mn-ea"/>
                        </a:rPr>
                        <a:t>Technology Readiness Level</a:t>
                      </a:r>
                      <a:r>
                        <a:rPr lang="ja-JP" altLang="en-US" sz="1200" b="1" i="0" u="none" strike="noStrike" dirty="0">
                          <a:solidFill>
                            <a:schemeClr val="bg1"/>
                          </a:solidFill>
                          <a:effectLst/>
                          <a:latin typeface="+mn-ea"/>
                          <a:ea typeface="+mn-ea"/>
                        </a:rPr>
                        <a:t>）</a:t>
                      </a:r>
                    </a:p>
                  </a:txBody>
                  <a:tcPr marL="5333" marR="5333" marT="5333" marB="0" anchor="ctr">
                    <a:lnL w="6350" cap="flat" cmpd="sng" algn="ctr">
                      <a:solidFill>
                        <a:srgbClr val="000000"/>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lumMod val="50000"/>
                        <a:lumOff val="50000"/>
                      </a:schemeClr>
                    </a:solidFill>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31386945"/>
                  </a:ext>
                </a:extLst>
              </a:tr>
              <a:tr h="288000">
                <a:tc vMerge="1">
                  <a:txBody>
                    <a:bodyPr/>
                    <a:lstStyle/>
                    <a:p>
                      <a:endParaRPr kumimoji="1" lang="ja-JP" altLang="en-US"/>
                    </a:p>
                  </a:txBody>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920578060"/>
                  </a:ext>
                </a:extLst>
              </a:tr>
              <a:tr h="288000">
                <a:tc vMerge="1">
                  <a:txBody>
                    <a:bodyPr/>
                    <a:lstStyle/>
                    <a:p>
                      <a:endParaRPr kumimoji="1" lang="ja-JP" altLang="en-US"/>
                    </a:p>
                  </a:txBody>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204411670"/>
                  </a:ext>
                </a:extLst>
              </a:tr>
              <a:tr h="288000">
                <a:tc rowSpan="3">
                  <a:txBody>
                    <a:bodyPr/>
                    <a:lstStyle/>
                    <a:p>
                      <a:pPr algn="ctr" fontAlgn="ctr">
                        <a:buNone/>
                      </a:pPr>
                      <a:r>
                        <a:rPr lang="en-US" altLang="ja-JP" sz="1200" b="1" i="0" u="none" strike="noStrike" dirty="0">
                          <a:solidFill>
                            <a:schemeClr val="bg1"/>
                          </a:solidFill>
                          <a:effectLst/>
                          <a:latin typeface="+mn-ea"/>
                          <a:ea typeface="+mn-ea"/>
                        </a:rPr>
                        <a:t>BRL</a:t>
                      </a:r>
                    </a:p>
                    <a:p>
                      <a:pPr marL="0" marR="0" lvl="0" indent="0" algn="ctr" defTabSz="990564" rtl="0" eaLnBrk="1" fontAlgn="ctr" latinLnBrk="0" hangingPunct="1">
                        <a:lnSpc>
                          <a:spcPct val="100000"/>
                        </a:lnSpc>
                        <a:spcBef>
                          <a:spcPts val="0"/>
                        </a:spcBef>
                        <a:spcAft>
                          <a:spcPts val="0"/>
                        </a:spcAft>
                        <a:buClrTx/>
                        <a:buSzTx/>
                        <a:buFontTx/>
                        <a:buNone/>
                        <a:tabLst/>
                        <a:defRPr/>
                      </a:pPr>
                      <a:r>
                        <a:rPr lang="ja-JP" altLang="en-US" sz="1200" b="1" i="0" u="none" strike="noStrike" dirty="0">
                          <a:solidFill>
                            <a:schemeClr val="bg1"/>
                          </a:solidFill>
                          <a:effectLst/>
                          <a:latin typeface="+mn-ea"/>
                          <a:ea typeface="+mn-ea"/>
                        </a:rPr>
                        <a:t>（</a:t>
                      </a:r>
                      <a:r>
                        <a:rPr lang="en-US" altLang="ja-JP" sz="1200" b="1" i="0" u="none" strike="noStrike" dirty="0">
                          <a:solidFill>
                            <a:schemeClr val="bg1"/>
                          </a:solidFill>
                          <a:effectLst/>
                          <a:latin typeface="+mn-ea"/>
                          <a:ea typeface="+mn-ea"/>
                        </a:rPr>
                        <a:t>Business Readiness Level</a:t>
                      </a:r>
                      <a:r>
                        <a:rPr lang="ja-JP" altLang="en-US" sz="1200" b="1" i="0" u="none" strike="noStrike" dirty="0">
                          <a:solidFill>
                            <a:schemeClr val="bg1"/>
                          </a:solidFill>
                          <a:effectLst/>
                          <a:latin typeface="+mn-ea"/>
                          <a:ea typeface="+mn-ea"/>
                        </a:rPr>
                        <a:t>）</a:t>
                      </a:r>
                    </a:p>
                  </a:txBody>
                  <a:tcPr marL="5333" marR="5333" marT="5333" marB="0" anchor="ctr">
                    <a:lnL w="6350" cap="flat" cmpd="sng" algn="ctr">
                      <a:solidFill>
                        <a:srgbClr val="000000"/>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lumMod val="50000"/>
                        <a:lumOff val="50000"/>
                      </a:schemeClr>
                    </a:solidFill>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98406696"/>
                  </a:ext>
                </a:extLst>
              </a:tr>
              <a:tr h="288000">
                <a:tc vMerge="1">
                  <a:txBody>
                    <a:bodyPr/>
                    <a:lstStyle/>
                    <a:p>
                      <a:endParaRPr kumimoji="1" lang="ja-JP" altLang="en-US"/>
                    </a:p>
                  </a:txBody>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817226665"/>
                  </a:ext>
                </a:extLst>
              </a:tr>
              <a:tr h="288000">
                <a:tc vMerge="1">
                  <a:txBody>
                    <a:bodyPr/>
                    <a:lstStyle/>
                    <a:p>
                      <a:endParaRPr kumimoji="1" lang="ja-JP" altLang="en-US"/>
                    </a:p>
                  </a:txBody>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653670781"/>
                  </a:ext>
                </a:extLst>
              </a:tr>
              <a:tr h="288000">
                <a:tc rowSpan="3">
                  <a:txBody>
                    <a:bodyPr/>
                    <a:lstStyle/>
                    <a:p>
                      <a:pPr algn="ctr" fontAlgn="ctr">
                        <a:buNone/>
                      </a:pPr>
                      <a:r>
                        <a:rPr lang="en-US" altLang="ja-JP" sz="1200" b="1" i="0" u="none" strike="noStrike" dirty="0">
                          <a:solidFill>
                            <a:schemeClr val="bg1"/>
                          </a:solidFill>
                          <a:effectLst/>
                          <a:latin typeface="+mn-ea"/>
                          <a:ea typeface="+mn-ea"/>
                        </a:rPr>
                        <a:t>SRL</a:t>
                      </a:r>
                    </a:p>
                    <a:p>
                      <a:pPr marL="0" marR="0" lvl="0" indent="0" algn="ctr" defTabSz="990564" rtl="0" eaLnBrk="1" fontAlgn="ctr" latinLnBrk="0" hangingPunct="1">
                        <a:lnSpc>
                          <a:spcPct val="100000"/>
                        </a:lnSpc>
                        <a:spcBef>
                          <a:spcPts val="0"/>
                        </a:spcBef>
                        <a:spcAft>
                          <a:spcPts val="0"/>
                        </a:spcAft>
                        <a:buClrTx/>
                        <a:buSzTx/>
                        <a:buFontTx/>
                        <a:buNone/>
                        <a:tabLst/>
                        <a:defRPr/>
                      </a:pPr>
                      <a:r>
                        <a:rPr lang="ja-JP" altLang="en-US" sz="1200" b="1" i="0" u="none" strike="noStrike" dirty="0">
                          <a:solidFill>
                            <a:schemeClr val="bg1"/>
                          </a:solidFill>
                          <a:effectLst/>
                          <a:latin typeface="+mn-ea"/>
                          <a:ea typeface="+mn-ea"/>
                        </a:rPr>
                        <a:t>（</a:t>
                      </a:r>
                      <a:r>
                        <a:rPr lang="en-US" altLang="ja-JP" sz="1200" b="1" i="0" u="none" strike="noStrike" dirty="0">
                          <a:solidFill>
                            <a:schemeClr val="bg1"/>
                          </a:solidFill>
                          <a:effectLst/>
                          <a:latin typeface="+mn-ea"/>
                          <a:ea typeface="+mn-ea"/>
                        </a:rPr>
                        <a:t>Social Readiness Level</a:t>
                      </a:r>
                      <a:r>
                        <a:rPr lang="ja-JP" altLang="en-US" sz="1200" b="1" i="0" u="none" strike="noStrike" dirty="0">
                          <a:solidFill>
                            <a:schemeClr val="bg1"/>
                          </a:solidFill>
                          <a:effectLst/>
                          <a:latin typeface="+mn-ea"/>
                          <a:ea typeface="+mn-ea"/>
                        </a:rPr>
                        <a:t>）</a:t>
                      </a:r>
                    </a:p>
                  </a:txBody>
                  <a:tcPr marL="5333" marR="5333" marT="5333" marB="0" anchor="ctr">
                    <a:lnL w="6350" cap="flat" cmpd="sng" algn="ctr">
                      <a:solidFill>
                        <a:srgbClr val="000000"/>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lumMod val="50000"/>
                        <a:lumOff val="50000"/>
                      </a:schemeClr>
                    </a:solidFill>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29388004"/>
                  </a:ext>
                </a:extLst>
              </a:tr>
              <a:tr h="288000">
                <a:tc vMerge="1">
                  <a:txBody>
                    <a:bodyPr/>
                    <a:lstStyle/>
                    <a:p>
                      <a:endParaRPr kumimoji="1" lang="ja-JP" altLang="en-US"/>
                    </a:p>
                  </a:txBody>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162886947"/>
                  </a:ext>
                </a:extLst>
              </a:tr>
              <a:tr h="288000">
                <a:tc vMerge="1">
                  <a:txBody>
                    <a:bodyPr/>
                    <a:lstStyle/>
                    <a:p>
                      <a:endParaRPr kumimoji="1" lang="ja-JP" altLang="en-US"/>
                    </a:p>
                  </a:txBody>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4205918281"/>
                  </a:ext>
                </a:extLst>
              </a:tr>
              <a:tr h="288000">
                <a:tc rowSpan="3">
                  <a:txBody>
                    <a:bodyPr/>
                    <a:lstStyle/>
                    <a:p>
                      <a:pPr algn="ctr" fontAlgn="ctr">
                        <a:buNone/>
                      </a:pPr>
                      <a:r>
                        <a:rPr lang="en-US" altLang="ja-JP" sz="1200" b="1" i="0" u="none" strike="noStrike" dirty="0">
                          <a:solidFill>
                            <a:schemeClr val="bg1"/>
                          </a:solidFill>
                          <a:effectLst/>
                          <a:latin typeface="+mn-ea"/>
                          <a:ea typeface="+mn-ea"/>
                        </a:rPr>
                        <a:t>GRL</a:t>
                      </a:r>
                    </a:p>
                    <a:p>
                      <a:pPr marL="0" marR="0" lvl="0" indent="0" algn="ctr" defTabSz="990564" rtl="0" eaLnBrk="1" fontAlgn="ctr" latinLnBrk="0" hangingPunct="1">
                        <a:lnSpc>
                          <a:spcPct val="100000"/>
                        </a:lnSpc>
                        <a:spcBef>
                          <a:spcPts val="0"/>
                        </a:spcBef>
                        <a:spcAft>
                          <a:spcPts val="0"/>
                        </a:spcAft>
                        <a:buClrTx/>
                        <a:buSzTx/>
                        <a:buFontTx/>
                        <a:buNone/>
                        <a:tabLst/>
                        <a:defRPr/>
                      </a:pPr>
                      <a:r>
                        <a:rPr lang="ja-JP" altLang="en-US" sz="1200" b="1" i="0" u="none" strike="noStrike" dirty="0">
                          <a:solidFill>
                            <a:schemeClr val="bg1"/>
                          </a:solidFill>
                          <a:effectLst/>
                          <a:latin typeface="+mn-ea"/>
                          <a:ea typeface="+mn-ea"/>
                        </a:rPr>
                        <a:t>（</a:t>
                      </a:r>
                      <a:r>
                        <a:rPr lang="en-US" altLang="ja-JP" sz="1200" b="1" i="0" u="none" strike="noStrike" dirty="0">
                          <a:solidFill>
                            <a:schemeClr val="bg1"/>
                          </a:solidFill>
                          <a:effectLst/>
                          <a:latin typeface="+mn-ea"/>
                          <a:ea typeface="+mn-ea"/>
                        </a:rPr>
                        <a:t>Governance Readiness Level</a:t>
                      </a:r>
                      <a:r>
                        <a:rPr lang="ja-JP" altLang="en-US" sz="1200" b="1" i="0" u="none" strike="noStrike" dirty="0">
                          <a:solidFill>
                            <a:schemeClr val="bg1"/>
                          </a:solidFill>
                          <a:effectLst/>
                          <a:latin typeface="+mn-ea"/>
                          <a:ea typeface="+mn-ea"/>
                        </a:rPr>
                        <a:t>）</a:t>
                      </a:r>
                    </a:p>
                  </a:txBody>
                  <a:tcPr marL="5333" marR="5333" marT="5333" marB="0" anchor="ctr">
                    <a:lnL w="6350" cap="flat" cmpd="sng" algn="ctr">
                      <a:solidFill>
                        <a:srgbClr val="000000"/>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lumMod val="50000"/>
                        <a:lumOff val="50000"/>
                      </a:schemeClr>
                    </a:solidFill>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11842849"/>
                  </a:ext>
                </a:extLst>
              </a:tr>
              <a:tr h="288000">
                <a:tc vMerge="1">
                  <a:txBody>
                    <a:bodyPr/>
                    <a:lstStyle/>
                    <a:p>
                      <a:endParaRPr kumimoji="1" lang="ja-JP" altLang="en-US"/>
                    </a:p>
                  </a:txBody>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710399512"/>
                  </a:ext>
                </a:extLst>
              </a:tr>
              <a:tr h="288000">
                <a:tc vMerge="1">
                  <a:txBody>
                    <a:bodyPr/>
                    <a:lstStyle/>
                    <a:p>
                      <a:endParaRPr kumimoji="1" lang="ja-JP" altLang="en-US"/>
                    </a:p>
                  </a:txBody>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0703584"/>
                  </a:ext>
                </a:extLst>
              </a:tr>
              <a:tr h="288000">
                <a:tc rowSpan="3">
                  <a:txBody>
                    <a:bodyPr/>
                    <a:lstStyle/>
                    <a:p>
                      <a:pPr algn="ctr" fontAlgn="ctr">
                        <a:buNone/>
                      </a:pPr>
                      <a:r>
                        <a:rPr lang="en-US" altLang="ja-JP" sz="1200" b="1" i="0" u="none" strike="noStrike" dirty="0">
                          <a:solidFill>
                            <a:schemeClr val="bg1"/>
                          </a:solidFill>
                          <a:effectLst/>
                          <a:latin typeface="+mn-ea"/>
                          <a:ea typeface="+mn-ea"/>
                        </a:rPr>
                        <a:t>HRL</a:t>
                      </a:r>
                    </a:p>
                    <a:p>
                      <a:pPr marL="0" marR="0" lvl="0" indent="0" algn="ctr" defTabSz="990564" rtl="0" eaLnBrk="1" fontAlgn="ctr" latinLnBrk="0" hangingPunct="1">
                        <a:lnSpc>
                          <a:spcPct val="100000"/>
                        </a:lnSpc>
                        <a:spcBef>
                          <a:spcPts val="0"/>
                        </a:spcBef>
                        <a:spcAft>
                          <a:spcPts val="0"/>
                        </a:spcAft>
                        <a:buClrTx/>
                        <a:buSzTx/>
                        <a:buFontTx/>
                        <a:buNone/>
                        <a:tabLst/>
                        <a:defRPr/>
                      </a:pPr>
                      <a:r>
                        <a:rPr lang="ja-JP" altLang="en-US" sz="1200" b="1" i="0" u="none" strike="noStrike" dirty="0">
                          <a:solidFill>
                            <a:schemeClr val="bg1"/>
                          </a:solidFill>
                          <a:effectLst/>
                          <a:latin typeface="+mn-ea"/>
                          <a:ea typeface="+mn-ea"/>
                        </a:rPr>
                        <a:t>（</a:t>
                      </a:r>
                      <a:r>
                        <a:rPr lang="en-US" altLang="ja-JP" sz="1200" b="1" i="0" u="none" strike="noStrike" dirty="0">
                          <a:solidFill>
                            <a:schemeClr val="bg1"/>
                          </a:solidFill>
                          <a:effectLst/>
                          <a:latin typeface="+mn-ea"/>
                          <a:ea typeface="+mn-ea"/>
                        </a:rPr>
                        <a:t>Human Readiness Level</a:t>
                      </a:r>
                      <a:r>
                        <a:rPr lang="ja-JP" altLang="en-US" sz="1200" b="1" i="0" u="none" strike="noStrike" dirty="0">
                          <a:solidFill>
                            <a:schemeClr val="bg1"/>
                          </a:solidFill>
                          <a:effectLst/>
                          <a:latin typeface="+mn-ea"/>
                          <a:ea typeface="+mn-ea"/>
                        </a:rPr>
                        <a:t>）</a:t>
                      </a:r>
                    </a:p>
                  </a:txBody>
                  <a:tcPr marL="5333" marR="5333" marT="5333" marB="0" anchor="ctr">
                    <a:lnL w="6350" cap="flat" cmpd="sng" algn="ctr">
                      <a:solidFill>
                        <a:srgbClr val="000000"/>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lumMod val="50000"/>
                        <a:lumOff val="50000"/>
                      </a:schemeClr>
                    </a:solidFill>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70731049"/>
                  </a:ext>
                </a:extLst>
              </a:tr>
              <a:tr h="288000">
                <a:tc vMerge="1">
                  <a:txBody>
                    <a:bodyPr/>
                    <a:lstStyle/>
                    <a:p>
                      <a:endParaRPr kumimoji="1" lang="ja-JP" altLang="en-US"/>
                    </a:p>
                  </a:txBody>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929509726"/>
                  </a:ext>
                </a:extLst>
              </a:tr>
              <a:tr h="288000">
                <a:tc vMerge="1">
                  <a:txBody>
                    <a:bodyPr/>
                    <a:lstStyle/>
                    <a:p>
                      <a:endParaRPr kumimoji="1" lang="ja-JP" altLang="en-US"/>
                    </a:p>
                  </a:txBody>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l" fontAlgn="ctr">
                        <a:buNone/>
                      </a:pPr>
                      <a:endParaRPr lang="ja-JP" altLang="en-US" sz="1200" b="0" i="0" u="none" strike="noStrike" dirty="0">
                        <a:solidFill>
                          <a:srgbClr val="000000"/>
                        </a:solidFill>
                        <a:effectLst/>
                        <a:latin typeface="+mn-ea"/>
                        <a:ea typeface="+mn-ea"/>
                      </a:endParaRPr>
                    </a:p>
                  </a:txBody>
                  <a:tcPr marL="5333" marR="5333" marT="533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329964242"/>
                  </a:ext>
                </a:extLst>
              </a:tr>
            </a:tbl>
          </a:graphicData>
        </a:graphic>
      </p:graphicFrame>
      <p:sp>
        <p:nvSpPr>
          <p:cNvPr id="13" name="タイトル 1">
            <a:extLst>
              <a:ext uri="{FF2B5EF4-FFF2-40B4-BE49-F238E27FC236}">
                <a16:creationId xmlns:a16="http://schemas.microsoft.com/office/drawing/2014/main" id="{07DFF8B4-43E6-EB06-63D6-B0FE4931A181}"/>
              </a:ext>
            </a:extLst>
          </p:cNvPr>
          <p:cNvSpPr>
            <a:spLocks noGrp="1"/>
          </p:cNvSpPr>
          <p:nvPr>
            <p:ph type="title"/>
          </p:nvPr>
        </p:nvSpPr>
        <p:spPr>
          <a:xfrm>
            <a:off x="415925" y="152399"/>
            <a:ext cx="6812190" cy="647701"/>
          </a:xfrm>
        </p:spPr>
        <p:txBody>
          <a:bodyPr vert="horz">
            <a:normAutofit/>
          </a:bodyPr>
          <a:lstStyle/>
          <a:p>
            <a:r>
              <a:rPr lang="en-US" altLang="ja-JP" dirty="0"/>
              <a:t>【</a:t>
            </a:r>
            <a:r>
              <a:rPr lang="ja-JP" altLang="en-US" dirty="0"/>
              <a:t>４．事業計画</a:t>
            </a:r>
            <a:r>
              <a:rPr lang="en-US" altLang="ja-JP" dirty="0"/>
              <a:t>】</a:t>
            </a:r>
            <a:br>
              <a:rPr lang="en-US" altLang="ja-JP" dirty="0"/>
            </a:br>
            <a:r>
              <a:rPr lang="en-US" altLang="ja-JP" dirty="0"/>
              <a:t>【</a:t>
            </a:r>
            <a:r>
              <a:rPr lang="ja-JP" altLang="en-US" dirty="0"/>
              <a:t>社会実装指標（</a:t>
            </a:r>
            <a:r>
              <a:rPr lang="en-US" altLang="ja-JP" dirty="0"/>
              <a:t>XRL</a:t>
            </a:r>
            <a:r>
              <a:rPr lang="ja-JP" altLang="en-US" dirty="0"/>
              <a:t>）</a:t>
            </a:r>
            <a:r>
              <a:rPr lang="en-US" altLang="ja-JP" dirty="0"/>
              <a:t>】</a:t>
            </a:r>
            <a:endParaRPr kumimoji="1" lang="ja-JP" altLang="en-US" dirty="0"/>
          </a:p>
        </p:txBody>
      </p:sp>
      <p:sp>
        <p:nvSpPr>
          <p:cNvPr id="14" name="タイトル 1">
            <a:extLst>
              <a:ext uri="{FF2B5EF4-FFF2-40B4-BE49-F238E27FC236}">
                <a16:creationId xmlns:a16="http://schemas.microsoft.com/office/drawing/2014/main" id="{83F04803-3836-DF98-9DFA-FD718895108F}"/>
              </a:ext>
            </a:extLst>
          </p:cNvPr>
          <p:cNvSpPr txBox="1">
            <a:spLocks/>
          </p:cNvSpPr>
          <p:nvPr/>
        </p:nvSpPr>
        <p:spPr bwMode="gray">
          <a:xfrm>
            <a:off x="415924" y="1016000"/>
            <a:ext cx="9074151" cy="455613"/>
          </a:xfrm>
          <a:prstGeom prst="rect">
            <a:avLst/>
          </a:prstGeom>
        </p:spPr>
        <p:txBody>
          <a:bodyPr vert="horz" lIns="0" tIns="0" rIns="0" bIns="0" rtlCol="0" anchor="ctr" anchorCtr="0">
            <a:normAutofit/>
          </a:bodyPr>
          <a:lst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a:lstStyle>
          <a:p>
            <a:pPr fontAlgn="auto">
              <a:spcAft>
                <a:spcPts val="0"/>
              </a:spcAft>
            </a:pPr>
            <a:r>
              <a:rPr lang="en-US" altLang="ja-JP" dirty="0"/>
              <a:t>(</a:t>
            </a:r>
            <a:r>
              <a:rPr lang="ja-JP" altLang="en-US" dirty="0"/>
              <a:t>本ページでの貴社の主張や伝えたいポイントを簡潔に記述してください</a:t>
            </a:r>
            <a:r>
              <a:rPr lang="en-US" altLang="ja-JP" dirty="0"/>
              <a:t>)</a:t>
            </a:r>
            <a:endParaRPr lang="ja-JP" altLang="en-US" b="0" dirty="0"/>
          </a:p>
        </p:txBody>
      </p:sp>
      <p:sp>
        <p:nvSpPr>
          <p:cNvPr id="17" name="AutoShape 10">
            <a:extLst>
              <a:ext uri="{FF2B5EF4-FFF2-40B4-BE49-F238E27FC236}">
                <a16:creationId xmlns:a16="http://schemas.microsoft.com/office/drawing/2014/main" id="{B1F00F7C-A0C8-6F4A-08B3-AE7E2BDD63E5}"/>
              </a:ext>
            </a:extLst>
          </p:cNvPr>
          <p:cNvSpPr>
            <a:spLocks noChangeArrowheads="1"/>
          </p:cNvSpPr>
          <p:nvPr/>
        </p:nvSpPr>
        <p:spPr bwMode="auto">
          <a:xfrm>
            <a:off x="1524213" y="2249858"/>
            <a:ext cx="6857574" cy="2358283"/>
          </a:xfrm>
          <a:prstGeom prst="rect">
            <a:avLst/>
          </a:prstGeom>
          <a:solidFill>
            <a:srgbClr val="FFCD00">
              <a:alpha val="60000"/>
            </a:srgbClr>
          </a:solidFill>
          <a:ln w="19050">
            <a:solidFill>
              <a:sysClr val="windowText" lastClr="000000"/>
            </a:solidFill>
            <a:round/>
            <a:headEnd/>
            <a:tailEnd/>
          </a:ln>
          <a:effectLst/>
        </p:spPr>
        <p:txBody>
          <a:bodyPr anchor="ctr"/>
          <a:lstStyle/>
          <a:p>
            <a:pPr marL="285750" marR="0" lvl="0" indent="-285750" algn="l" defTabSz="457200" rtl="0" eaLnBrk="1" fontAlgn="auto" latinLnBrk="0" hangingPunct="1">
              <a:lnSpc>
                <a:spcPct val="100000"/>
              </a:lnSpc>
              <a:spcBef>
                <a:spcPts val="600"/>
              </a:spcBef>
              <a:spcAft>
                <a:spcPts val="0"/>
              </a:spcAft>
              <a:buClrTx/>
              <a:buSzTx/>
              <a:buFont typeface="Wingdings" panose="05000000000000000000" pitchFamily="2" charset="2"/>
              <a:buChar char="l"/>
              <a:tabLst/>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社会実装指標（</a:t>
            </a:r>
            <a:r>
              <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XRL</a:t>
            </a: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a:t>
            </a:r>
            <a:endPar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a:p>
            <a:pPr marL="447675" lvl="1" indent="-285750" defTabSz="457200" fontAlgn="auto">
              <a:spcBef>
                <a:spcPts val="600"/>
              </a:spcBef>
              <a:spcAft>
                <a:spcPts val="0"/>
              </a:spcAft>
              <a:buFont typeface="Wingdings" panose="05000000000000000000" pitchFamily="2" charset="2"/>
              <a:buChar char="Ø"/>
              <a:defRPr/>
            </a:pPr>
            <a:r>
              <a:rPr lang="ja-JP" altLang="en-US" sz="1400" kern="0" dirty="0">
                <a:solidFill>
                  <a:srgbClr val="000000"/>
                </a:solidFill>
                <a:latin typeface="Meiryo UI" panose="020B0604030504040204" pitchFamily="50" charset="-128"/>
                <a:ea typeface="Meiryo UI"/>
              </a:rPr>
              <a:t>対象ごとに</a:t>
            </a:r>
            <a:r>
              <a:rPr lang="en-US" altLang="ja-JP" sz="1400" kern="0" dirty="0">
                <a:solidFill>
                  <a:srgbClr val="000000"/>
                </a:solidFill>
                <a:latin typeface="Meiryo UI" panose="020B0604030504040204" pitchFamily="50" charset="-128"/>
                <a:ea typeface="Meiryo UI"/>
              </a:rPr>
              <a:t>TRL</a:t>
            </a:r>
            <a:r>
              <a:rPr lang="ja-JP" altLang="en-US" sz="1400" kern="0" dirty="0">
                <a:solidFill>
                  <a:srgbClr val="000000"/>
                </a:solidFill>
                <a:latin typeface="Meiryo UI" panose="020B0604030504040204" pitchFamily="50" charset="-128"/>
                <a:ea typeface="Meiryo UI"/>
              </a:rPr>
              <a:t>、</a:t>
            </a:r>
            <a:r>
              <a:rPr lang="en-US" altLang="ja-JP" sz="1400" kern="0" dirty="0">
                <a:solidFill>
                  <a:srgbClr val="000000"/>
                </a:solidFill>
                <a:latin typeface="Meiryo UI" panose="020B0604030504040204" pitchFamily="50" charset="-128"/>
                <a:ea typeface="Meiryo UI"/>
              </a:rPr>
              <a:t>BRL</a:t>
            </a:r>
            <a:r>
              <a:rPr lang="ja-JP" altLang="en-US" sz="1400" kern="0" dirty="0">
                <a:solidFill>
                  <a:srgbClr val="000000"/>
                </a:solidFill>
                <a:latin typeface="Meiryo UI" panose="020B0604030504040204" pitchFamily="50" charset="-128"/>
                <a:ea typeface="Meiryo UI"/>
              </a:rPr>
              <a:t>、</a:t>
            </a:r>
            <a:r>
              <a:rPr lang="en-US" altLang="ja-JP" sz="1400" kern="0" dirty="0">
                <a:solidFill>
                  <a:srgbClr val="000000"/>
                </a:solidFill>
                <a:latin typeface="Meiryo UI" panose="020B0604030504040204" pitchFamily="50" charset="-128"/>
                <a:ea typeface="Meiryo UI"/>
              </a:rPr>
              <a:t>SRL</a:t>
            </a:r>
            <a:r>
              <a:rPr lang="ja-JP" altLang="en-US" sz="1400" kern="0" dirty="0">
                <a:solidFill>
                  <a:srgbClr val="000000"/>
                </a:solidFill>
                <a:latin typeface="Meiryo UI" panose="020B0604030504040204" pitchFamily="50" charset="-128"/>
                <a:ea typeface="Meiryo UI"/>
              </a:rPr>
              <a:t>、</a:t>
            </a:r>
            <a:r>
              <a:rPr lang="en-US" altLang="ja-JP" sz="1400" kern="0" dirty="0">
                <a:solidFill>
                  <a:srgbClr val="000000"/>
                </a:solidFill>
                <a:latin typeface="Meiryo UI" panose="020B0604030504040204" pitchFamily="50" charset="-128"/>
                <a:ea typeface="Meiryo UI"/>
              </a:rPr>
              <a:t>GRL</a:t>
            </a:r>
            <a:r>
              <a:rPr lang="ja-JP" altLang="en-US" sz="1400" kern="0" dirty="0">
                <a:solidFill>
                  <a:srgbClr val="000000"/>
                </a:solidFill>
                <a:latin typeface="Meiryo UI" panose="020B0604030504040204" pitchFamily="50" charset="-128"/>
                <a:ea typeface="Meiryo UI"/>
              </a:rPr>
              <a:t>、</a:t>
            </a:r>
            <a:r>
              <a:rPr lang="en-US" altLang="ja-JP" sz="1400" kern="0" dirty="0">
                <a:solidFill>
                  <a:srgbClr val="000000"/>
                </a:solidFill>
                <a:latin typeface="Meiryo UI" panose="020B0604030504040204" pitchFamily="50" charset="-128"/>
                <a:ea typeface="Meiryo UI"/>
              </a:rPr>
              <a:t>HRL</a:t>
            </a:r>
            <a:r>
              <a:rPr lang="ja-JP" altLang="en-US" sz="1400" kern="0" dirty="0">
                <a:solidFill>
                  <a:srgbClr val="000000"/>
                </a:solidFill>
                <a:latin typeface="Meiryo UI" panose="020B0604030504040204" pitchFamily="50" charset="-128"/>
                <a:ea typeface="Meiryo UI"/>
              </a:rPr>
              <a:t>を申請時、助成期間終了時、報告期間終了時に分けて記載してください</a:t>
            </a:r>
            <a:endParaRPr lang="en-US" altLang="ja-JP" sz="1400" kern="0" dirty="0">
              <a:solidFill>
                <a:srgbClr val="000000"/>
              </a:solidFill>
              <a:latin typeface="Meiryo UI" panose="020B0604030504040204" pitchFamily="50" charset="-128"/>
              <a:ea typeface="Meiryo UI"/>
            </a:endParaRPr>
          </a:p>
          <a:p>
            <a:pPr marL="447675" lvl="1" indent="-285750" defTabSz="457200" fontAlgn="auto">
              <a:spcBef>
                <a:spcPts val="600"/>
              </a:spcBef>
              <a:spcAft>
                <a:spcPts val="0"/>
              </a:spcAft>
              <a:buFont typeface="Wingdings" panose="05000000000000000000" pitchFamily="2" charset="2"/>
              <a:buChar char="Ø"/>
              <a:defRPr/>
            </a:pPr>
            <a:r>
              <a:rPr lang="ja-JP" altLang="en-US" sz="1400" kern="0" dirty="0">
                <a:solidFill>
                  <a:srgbClr val="000000"/>
                </a:solidFill>
                <a:latin typeface="Meiryo UI" panose="020B0604030504040204" pitchFamily="50" charset="-128"/>
                <a:ea typeface="Meiryo UI"/>
              </a:rPr>
              <a:t>各指標が報告期間終了時までに実装レべルに到達しているように計画してください</a:t>
            </a:r>
            <a:endParaRPr lang="en-US" altLang="ja-JP" sz="1400" kern="0" dirty="0">
              <a:solidFill>
                <a:srgbClr val="000000"/>
              </a:solidFill>
              <a:latin typeface="Meiryo UI" panose="020B0604030504040204" pitchFamily="50" charset="-128"/>
              <a:ea typeface="Meiryo UI"/>
            </a:endParaRPr>
          </a:p>
          <a:p>
            <a:pPr marL="0" lvl="1" defTabSz="457200" fontAlgn="auto">
              <a:spcBef>
                <a:spcPts val="600"/>
              </a:spcBef>
              <a:spcAft>
                <a:spcPts val="0"/>
              </a:spcAft>
              <a:defRPr/>
            </a:pPr>
            <a:r>
              <a:rPr lang="en-US" altLang="ja-JP" sz="1400" kern="0" dirty="0">
                <a:solidFill>
                  <a:srgbClr val="000000"/>
                </a:solidFill>
                <a:latin typeface="Meiryo UI" panose="020B0604030504040204" pitchFamily="50" charset="-128"/>
                <a:ea typeface="Meiryo UI"/>
              </a:rPr>
              <a:t>※</a:t>
            </a:r>
            <a:r>
              <a:rPr lang="ja-JP" altLang="en-US" sz="1400" kern="0" dirty="0">
                <a:solidFill>
                  <a:srgbClr val="000000"/>
                </a:solidFill>
                <a:latin typeface="Meiryo UI" panose="020B0604030504040204" pitchFamily="50" charset="-128"/>
                <a:ea typeface="Meiryo UI"/>
              </a:rPr>
              <a:t>社会実装（</a:t>
            </a:r>
            <a:r>
              <a:rPr lang="en-US" altLang="ja-JP" sz="1400" kern="0" dirty="0">
                <a:solidFill>
                  <a:srgbClr val="000000"/>
                </a:solidFill>
                <a:latin typeface="Meiryo UI" panose="020B0604030504040204" pitchFamily="50" charset="-128"/>
                <a:ea typeface="Meiryo UI"/>
              </a:rPr>
              <a:t>XRL</a:t>
            </a:r>
            <a:r>
              <a:rPr lang="ja-JP" altLang="en-US" sz="1400" kern="0" dirty="0">
                <a:solidFill>
                  <a:srgbClr val="000000"/>
                </a:solidFill>
                <a:latin typeface="Meiryo UI" panose="020B0604030504040204" pitchFamily="50" charset="-128"/>
                <a:ea typeface="Meiryo UI"/>
              </a:rPr>
              <a:t>）については、</a:t>
            </a:r>
            <a:r>
              <a:rPr lang="en-US" altLang="ja-JP" sz="1400" kern="0" dirty="0">
                <a:solidFill>
                  <a:srgbClr val="000000"/>
                </a:solidFill>
                <a:latin typeface="Meiryo UI" panose="020B0604030504040204" pitchFamily="50" charset="-128"/>
                <a:ea typeface="Meiryo UI"/>
                <a:hlinkClick r:id="rId2"/>
              </a:rPr>
              <a:t>SIP</a:t>
            </a:r>
            <a:r>
              <a:rPr lang="ja-JP" altLang="en-US" sz="1400" kern="0" dirty="0">
                <a:solidFill>
                  <a:srgbClr val="000000"/>
                </a:solidFill>
                <a:latin typeface="Meiryo UI" panose="020B0604030504040204" pitchFamily="50" charset="-128"/>
                <a:ea typeface="Meiryo UI"/>
                <a:hlinkClick r:id="rId2"/>
              </a:rPr>
              <a:t>第</a:t>
            </a:r>
            <a:r>
              <a:rPr lang="en-US" altLang="ja-JP" sz="1400" kern="0" dirty="0">
                <a:solidFill>
                  <a:srgbClr val="000000"/>
                </a:solidFill>
                <a:latin typeface="Meiryo UI" panose="020B0604030504040204" pitchFamily="50" charset="-128"/>
                <a:ea typeface="Meiryo UI"/>
                <a:hlinkClick r:id="rId2"/>
              </a:rPr>
              <a:t>3</a:t>
            </a:r>
            <a:r>
              <a:rPr lang="ja-JP" altLang="en-US" sz="1400" kern="0" dirty="0">
                <a:solidFill>
                  <a:srgbClr val="000000"/>
                </a:solidFill>
                <a:latin typeface="Meiryo UI" panose="020B0604030504040204" pitchFamily="50" charset="-128"/>
                <a:ea typeface="Meiryo UI"/>
                <a:hlinkClick r:id="rId2"/>
              </a:rPr>
              <a:t>期における社会実装指標（</a:t>
            </a:r>
            <a:r>
              <a:rPr lang="en-US" altLang="ja-JP" sz="1400" kern="0" dirty="0">
                <a:solidFill>
                  <a:srgbClr val="000000"/>
                </a:solidFill>
                <a:latin typeface="Meiryo UI" panose="020B0604030504040204" pitchFamily="50" charset="-128"/>
                <a:ea typeface="Meiryo UI"/>
                <a:hlinkClick r:id="rId2"/>
              </a:rPr>
              <a:t>XRL</a:t>
            </a:r>
            <a:r>
              <a:rPr lang="ja-JP" altLang="en-US" sz="1400" kern="0" dirty="0">
                <a:solidFill>
                  <a:srgbClr val="000000"/>
                </a:solidFill>
                <a:latin typeface="Meiryo UI" panose="020B0604030504040204" pitchFamily="50" charset="-128"/>
                <a:ea typeface="Meiryo UI"/>
                <a:hlinkClick r:id="rId2"/>
              </a:rPr>
              <a:t>）の実装</a:t>
            </a:r>
            <a:r>
              <a:rPr lang="ja-JP" altLang="en-US" sz="1400" kern="0" dirty="0">
                <a:solidFill>
                  <a:srgbClr val="000000"/>
                </a:solidFill>
                <a:latin typeface="Meiryo UI" panose="020B0604030504040204" pitchFamily="50" charset="-128"/>
                <a:ea typeface="Meiryo UI"/>
              </a:rPr>
              <a:t>を参考資料として確認してください</a:t>
            </a:r>
            <a:endParaRPr lang="en-US" altLang="ja-JP" sz="1400" kern="0" dirty="0">
              <a:solidFill>
                <a:srgbClr val="000000"/>
              </a:solidFill>
              <a:latin typeface="Meiryo UI" panose="020B0604030504040204" pitchFamily="50" charset="-128"/>
              <a:ea typeface="Meiryo UI"/>
            </a:endParaRPr>
          </a:p>
        </p:txBody>
      </p:sp>
    </p:spTree>
    <p:extLst>
      <p:ext uri="{BB962C8B-B14F-4D97-AF65-F5344CB8AC3E}">
        <p14:creationId xmlns:p14="http://schemas.microsoft.com/office/powerpoint/2010/main" val="313111047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7037&quot;&gt;&lt;version val=&quot;32700&quot;/&gt;&lt;CPresentation id=&quot;1&quot;&gt;&lt;m_precDefaultNumber&gt;&lt;m_yearfmt&gt;&lt;begin val=&quot;0&quot;/&gt;&lt;end val=&quot;4&quot;/&gt;&lt;/m_yearfmt&gt;&lt;/m_precDefaultNumber&gt;&lt;m_precDefaultPercent&gt;&lt;m_yearfmt&gt;&lt;begin val=&quot;0&quot;/&gt;&lt;end val=&quot;4&quot;/&gt;&lt;/m_yearfmt&gt;&lt;/m_precDefaultPercent&gt;&lt;m_precDefaultDate&gt;&lt;m_bNumberIsYear val=&quot;0&quot;/&gt;&lt;m_strFormatTime&gt;%Y/%m/%d&lt;/m_strFormatTime&gt;&lt;m_yearfmt&gt;&lt;begin val=&quot;0&quot;/&gt;&lt;end val=&quot;0&quot;/&gt;&lt;/m_yearfmt&gt;&lt;/m_precDefaultDate&gt;&lt;m_precDefaultDay&gt;&lt;m_bNumberIsYear val=&quot;0&quot;/&gt;&lt;m_strFormatTime&gt;%#d&lt;/m_strFormatTime&gt;&lt;m_yearfmt&gt;&lt;begin val=&quot;0&quot;/&gt;&lt;end val=&quot;4&quot;/&gt;&lt;/m_yearfmt&gt;&lt;/m_precDefaultDay&gt;&lt;m_precDefaultWeek&gt;&lt;m_bNumberIsYear val=&quot;0&quot;/&gt;&lt;m_strFormatTime&gt;%d.&lt;/m_strFormatTime&gt;&lt;m_yearfmt&gt;&lt;begin val=&quot;0&quot;/&gt;&lt;end val=&quot;4&quot;/&gt;&lt;/m_yearfmt&gt;&lt;/m_precDefaultWeek&gt;&lt;m_precDefaultMonth&gt;&lt;m_bNumberIsYear val=&quot;0&quot;/&gt;&lt;m_strFormatTime&gt;%1&lt;/m_strFormatTime&gt;&lt;m_yearfmt&gt;&lt;begin val=&quot;0&quot;/&gt;&lt;end val=&quot;4&quot;/&gt;&lt;/m_yearfmt&gt;&lt;/m_precDefaultMonth&gt;&lt;m_precDefaultQuarter&gt;&lt;m_bNumberIsYear val=&quot;0&quot;/&gt;&lt;m_strFormatTime&gt;Q%5&lt;/m_strFormatTime&gt;&lt;m_yearfmt&gt;&lt;begin val=&quot;0&quot;/&gt;&lt;end val=&quot;4&quot;/&gt;&lt;/m_yearfmt&gt;&lt;/m_precDefaultQuarter&gt;&lt;m_precDefaultYear&gt;&lt;m_bNumberIsYear val=&quot;0&quot;/&gt;&lt;m_strFormatTime&gt;%Y&lt;/m_strFormatTime&gt;&lt;m_yearfmt&gt;&lt;begin val=&quot;0&quot;/&gt;&lt;end val=&quot;0&quot;/&gt;&lt;/m_yearfmt&gt;&lt;/m_precDefaultYear&gt;&lt;m_precDefaultFYDay&gt;&lt;m_yearfmt&gt;&lt;begin val=&quot;0&quot;/&gt;&lt;end val=&quot;4&quot;/&gt;&lt;/m_yearfmt&gt;&lt;/m_precDefaultFYDay&gt;&lt;m_precDefaultFYWeek&gt;&lt;m_yearfmt&gt;&lt;begin val=&quot;0&quot;/&gt;&lt;end val=&quot;4&quot;/&gt;&lt;/m_yearfmt&gt;&lt;/m_precDefaultFYWeek&gt;&lt;m_precDefaultFYMonth&gt;&lt;m_yearfmt&gt;&lt;begin val=&quot;0&quot;/&gt;&lt;end val=&quot;4&quot;/&gt;&lt;/m_yearfmt&gt;&lt;/m_precDefaultFYMonth&gt;&lt;m_precDefaultFYQuarter&gt;&lt;m_yearfmt&gt;&lt;begin val=&quot;0&quot;/&gt;&lt;end val=&quot;4&quot;/&gt;&lt;/m_yearfmt&gt;&lt;/m_precDefaultFYQuarter&gt;&lt;m_precDefaultFYYear&gt;&lt;m_yearfmt&gt;&lt;begin val=&quot;0&quot;/&gt;&lt;end val=&quot;4&quot;/&gt;&lt;/m_yearfmt&gt;&lt;/m_precDefaultFYYear&gt;&lt;m_mruColor&gt;&lt;m_vecMRU length=&quot;0&quot;/&gt;&lt;/m_mruColor&gt;&lt;m_eweekdayFirstOfWeek val=&quot;1&quot;/&gt;&lt;m_eweekdayFirstOfWorkweek val=&quot;2&quot;/&gt;&lt;m_eweekdayFirstOfWeekend val=&quot;7&quot;/&gt;&lt;/CPresentation&gt;&lt;/root&gt;"/>
  <p:tag name="EE4P_STYLE_ID" val="35e8e40f-b990-41de-a0fc-543397efce71"/>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DT Template_A4_J_202101">
  <a:themeElements>
    <a:clrScheme name="DT">
      <a:dk1>
        <a:sysClr val="windowText" lastClr="000000"/>
      </a:dk1>
      <a:lt1>
        <a:sysClr val="window" lastClr="FFFFFF"/>
      </a:lt1>
      <a:dk2>
        <a:srgbClr val="53565A"/>
      </a:dk2>
      <a:lt2>
        <a:srgbClr val="D0D0CE"/>
      </a:lt2>
      <a:accent1>
        <a:srgbClr val="86BC25"/>
      </a:accent1>
      <a:accent2>
        <a:srgbClr val="43B02A"/>
      </a:accent2>
      <a:accent3>
        <a:srgbClr val="26890D"/>
      </a:accent3>
      <a:accent4>
        <a:srgbClr val="046A38"/>
      </a:accent4>
      <a:accent5>
        <a:srgbClr val="0D8390"/>
      </a:accent5>
      <a:accent6>
        <a:srgbClr val="007CB0"/>
      </a:accent6>
      <a:hlink>
        <a:srgbClr val="00A3E0"/>
      </a:hlink>
      <a:folHlink>
        <a:srgbClr val="7F7F7F"/>
      </a:folHlink>
    </a:clrScheme>
    <a:fontScheme name="ユーザー定義 1">
      <a:majorFont>
        <a:latin typeface="Yu Gothic UI"/>
        <a:ea typeface="Yu Gothic UI"/>
        <a:cs typeface=""/>
      </a:majorFont>
      <a:minorFont>
        <a:latin typeface="Yu Gothic UI"/>
        <a:ea typeface="Yu Gothic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D0D0CE"/>
        </a:solidFill>
        <a:ln w="12700" algn="ctr">
          <a:solidFill>
            <a:srgbClr val="D0D0CE"/>
          </a:solidFill>
          <a:miter lim="800000"/>
          <a:headEnd/>
          <a:tailEnd/>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algn="ctr" defTabSz="990564" fontAlgn="auto">
          <a:spcBef>
            <a:spcPts val="0"/>
          </a:spcBef>
          <a:spcAft>
            <a:spcPts val="0"/>
          </a:spcAft>
          <a:buSzPct val="100000"/>
          <a:defRPr kumimoji="1" sz="1200" dirty="0">
            <a:solidFill>
              <a:prstClr val="black"/>
            </a:solidFill>
            <a:latin typeface="+mn-lt"/>
            <a:cs typeface="+mn-cs"/>
          </a:defRPr>
        </a:defPPr>
      </a:lstStyle>
    </a:spDef>
    <a:lnDef>
      <a:spPr bwMode="gray">
        <a:ln w="12700">
          <a:solidFill>
            <a:srgbClr val="75787B"/>
          </a:solidFill>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none" lIns="0" tIns="0" rIns="0" bIns="0" rtlCol="0" anchor="ctr">
        <a:spAutoFit/>
      </a:bodyPr>
      <a:lstStyle>
        <a:def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400" b="0" i="0" u="none" strike="noStrike" kern="1200" cap="none" spc="0" normalizeH="0" baseline="0" noProof="0" dirty="0" smtClean="0">
            <a:ln>
              <a:noFill/>
            </a:ln>
            <a:solidFill>
              <a:prstClr val="black"/>
            </a:solidFill>
            <a:effectLst/>
            <a:uLnTx/>
            <a:uFillTx/>
            <a:latin typeface="+mn-lt"/>
            <a:ea typeface="+mn-ea"/>
            <a:cs typeface="+mn-cs"/>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プレゼンテーション4" id="{C338E868-EAA1-42D8-AC61-ABD92B8EBC2D}" vid="{8E719A26-2561-44C1-869D-FAA8972A9C2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ea60d57e-af5b-4752-ac57-3e4f28ca11dc}" enabled="1" method="Standard" siteId="{36da45f1-dd2c-4d1f-af13-5abe46b99921}" removed="0"/>
</clbl:labelList>
</file>

<file path=docProps/app.xml><?xml version="1.0" encoding="utf-8"?>
<Properties xmlns="http://schemas.openxmlformats.org/officeDocument/2006/extended-properties" xmlns:vt="http://schemas.openxmlformats.org/officeDocument/2006/docPropsVTypes">
  <Template/>
  <TotalTime>0</TotalTime>
  <Words>2470</Words>
  <Application>Microsoft Office PowerPoint</Application>
  <PresentationFormat>A4 210 x 297 mm</PresentationFormat>
  <Paragraphs>306</Paragraphs>
  <Slides>23</Slides>
  <Notes>0</Notes>
  <HiddenSlides>0</HiddenSlides>
  <MMClips>0</MMClips>
  <ScaleCrop>false</ScaleCrop>
  <HeadingPairs>
    <vt:vector size="8" baseType="variant">
      <vt:variant>
        <vt:lpstr>使用されているフォント</vt:lpstr>
      </vt:variant>
      <vt:variant>
        <vt:i4>5</vt:i4>
      </vt:variant>
      <vt:variant>
        <vt:lpstr>テーマ</vt:lpstr>
      </vt:variant>
      <vt:variant>
        <vt:i4>1</vt:i4>
      </vt:variant>
      <vt:variant>
        <vt:lpstr>埋め込まれた OLE サーバー</vt:lpstr>
      </vt:variant>
      <vt:variant>
        <vt:i4>1</vt:i4>
      </vt:variant>
      <vt:variant>
        <vt:lpstr>スライド タイトル</vt:lpstr>
      </vt:variant>
      <vt:variant>
        <vt:i4>23</vt:i4>
      </vt:variant>
    </vt:vector>
  </HeadingPairs>
  <TitlesOfParts>
    <vt:vector size="30" baseType="lpstr">
      <vt:lpstr>Meiryo UI</vt:lpstr>
      <vt:lpstr>Yu Gothic UI</vt:lpstr>
      <vt:lpstr>Arial</vt:lpstr>
      <vt:lpstr>Verdana</vt:lpstr>
      <vt:lpstr>Wingdings</vt:lpstr>
      <vt:lpstr>DT Template_A4_J_202101</vt:lpstr>
      <vt:lpstr>think-cell スライド</vt:lpstr>
      <vt:lpstr>PowerPoint プレゼンテーション</vt:lpstr>
      <vt:lpstr>申請事業企画書</vt:lpstr>
      <vt:lpstr>【１．事業概要と目指す姿】 </vt:lpstr>
      <vt:lpstr>【２．課題と解決策】 </vt:lpstr>
      <vt:lpstr>【３．市場・競争環境】 </vt:lpstr>
      <vt:lpstr>【４．事業計画】 【実施内容/スケジュール】</vt:lpstr>
      <vt:lpstr>【４．事業計画】 【事業目標】</vt:lpstr>
      <vt:lpstr>【４．事業計画】 【達成指標（プロセス指標）】</vt:lpstr>
      <vt:lpstr>【４．事業計画】 【社会実装指標（XRL）】</vt:lpstr>
      <vt:lpstr>【４．事業計画】 【実施体制】</vt:lpstr>
      <vt:lpstr>【４．事業計画】 【ビジネスモデル・収益構造】</vt:lpstr>
      <vt:lpstr>【４．事業計画】 【技術・ケイパビリティ】</vt:lpstr>
      <vt:lpstr>【４．事業計画】 【マーケティング戦略・販路拡大】</vt:lpstr>
      <vt:lpstr>【５．総事業費の内訳】 【総事業費と実施内容の関係】</vt:lpstr>
      <vt:lpstr>【５．総事業費の内訳】 【資金計画】</vt:lpstr>
      <vt:lpstr>【６．リスクと対応方針】 【助成期間内のリスク対応】</vt:lpstr>
      <vt:lpstr>【６．リスクと対応方針】 【報告期間内のリスク対応】</vt:lpstr>
      <vt:lpstr>【７．事業の提供価値】 【事業の優位性】</vt:lpstr>
      <vt:lpstr>【７．事業の提供価値】 【経済への波及効果】</vt:lpstr>
      <vt:lpstr>【７．事業の提供価値】 【脱炭素への波及効果】</vt:lpstr>
      <vt:lpstr>【７．事業の提供価値】 【その他の事業の提供価値】</vt:lpstr>
      <vt:lpstr>PowerPoint プレゼンテーション</vt:lpstr>
      <vt:lpstr>PowerPoint プレゼンテーション</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2026-06-22T01:41:35Z</dcterms:created>
  <dcterms:modified xsi:type="dcterms:W3CDTF">2026-06-22T01:41:49Z</dcterms:modified>
</cp:coreProperties>
</file>