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autoCompressPictures="0">
  <p:sldMasterIdLst>
    <p:sldMasterId id="2147483908" r:id="rId1"/>
  </p:sldMasterIdLst>
  <p:notesMasterIdLst>
    <p:notesMasterId r:id="rId25"/>
  </p:notesMasterIdLst>
  <p:sldIdLst>
    <p:sldId id="2147475694" r:id="rId2"/>
    <p:sldId id="2147475681" r:id="rId3"/>
    <p:sldId id="2147475682" r:id="rId4"/>
    <p:sldId id="2147475684" r:id="rId5"/>
    <p:sldId id="2147475685" r:id="rId6"/>
    <p:sldId id="2147479399" r:id="rId7"/>
    <p:sldId id="2147475689" r:id="rId8"/>
    <p:sldId id="2147479394" r:id="rId9"/>
    <p:sldId id="2147475686" r:id="rId10"/>
    <p:sldId id="2147475687" r:id="rId11"/>
    <p:sldId id="2147475688" r:id="rId12"/>
    <p:sldId id="2147479401" r:id="rId13"/>
    <p:sldId id="2147479393" r:id="rId14"/>
    <p:sldId id="2147475691" r:id="rId15"/>
    <p:sldId id="2147479395" r:id="rId16"/>
    <p:sldId id="2147475692" r:id="rId17"/>
    <p:sldId id="2147479396" r:id="rId18"/>
    <p:sldId id="2147479397" r:id="rId19"/>
    <p:sldId id="2147479400" r:id="rId20"/>
    <p:sldId id="2147475674" r:id="rId21"/>
    <p:sldId id="2147475585" r:id="rId22"/>
    <p:sldId id="2147475601" r:id="rId23"/>
    <p:sldId id="2147475683" r:id="rId24"/>
  </p:sldIdLst>
  <p:sldSz cx="9906000" cy="6858000" type="A4"/>
  <p:notesSz cx="6770688" cy="9902825"/>
  <p:custDataLst>
    <p:tags r:id="rId26"/>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9" orient="horz" pos="1230" userDrawn="1">
          <p15:clr>
            <a:srgbClr val="A4A3A4"/>
          </p15:clr>
        </p15:guide>
        <p15:guide id="10"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007680"/>
    <a:srgbClr val="BCEBFF"/>
    <a:srgbClr val="EAF7FF"/>
    <a:srgbClr val="E6E6E6"/>
    <a:srgbClr val="75787B"/>
    <a:srgbClr val="BBEAFE"/>
    <a:srgbClr val="007CAF"/>
    <a:srgbClr val="63666A"/>
    <a:srgbClr val="787B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597280-90C1-4AC9-81D1-3263D1C7DA52}" v="5" dt="2025-06-16T04:05:05.986"/>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p:scale>
          <a:sx n="91" d="100"/>
          <a:sy n="91" d="100"/>
        </p:scale>
        <p:origin x="1422" y="1116"/>
      </p:cViewPr>
      <p:guideLst>
        <p:guide orient="horz" pos="1230"/>
        <p:guide pos="312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34550" cy="497133"/>
          </a:xfrm>
          <a:prstGeom prst="rect">
            <a:avLst/>
          </a:prstGeom>
        </p:spPr>
        <p:txBody>
          <a:bodyPr vert="horz" lIns="91830" tIns="45915" rIns="91830" bIns="45915" rtlCol="0"/>
          <a:lstStyle>
            <a:lvl1pPr algn="l">
              <a:defRPr sz="1200">
                <a:latin typeface="Yu Gothic UI" panose="020B0500000000000000" pitchFamily="50" charset="-128"/>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34543" y="0"/>
            <a:ext cx="2934549" cy="497133"/>
          </a:xfrm>
          <a:prstGeom prst="rect">
            <a:avLst/>
          </a:prstGeom>
        </p:spPr>
        <p:txBody>
          <a:bodyPr vert="horz" lIns="91830" tIns="45915" rIns="91830" bIns="45915" rtlCol="0"/>
          <a:lstStyle>
            <a:lvl1pPr algn="r">
              <a:defRPr sz="1200">
                <a:latin typeface="Yu Gothic UI" panose="020B0500000000000000" pitchFamily="50" charset="-128"/>
                <a:ea typeface="Yu Gothic UI" panose="020B0500000000000000" pitchFamily="50" charset="-128"/>
                <a:cs typeface="+mn-cs"/>
                <a:sym typeface="+mn-lt"/>
              </a:defRPr>
            </a:lvl1pPr>
          </a:lstStyle>
          <a:p>
            <a:fld id="{AAE2C4BB-DD5D-4EF0-8811-528209874544}" type="datetimeFigureOut">
              <a:rPr kumimoji="1" lang="ja-JP" altLang="en-US" smtClean="0"/>
              <a:pPr/>
              <a:t>2025/6/16</a:t>
            </a:fld>
            <a:endParaRPr kumimoji="1" lang="ja-JP" altLang="en-US"/>
          </a:p>
        </p:txBody>
      </p:sp>
      <p:sp>
        <p:nvSpPr>
          <p:cNvPr id="4" name="スライド イメージ プレースホルダー 3"/>
          <p:cNvSpPr>
            <a:spLocks noGrp="1" noRot="1" noChangeAspect="1"/>
          </p:cNvSpPr>
          <p:nvPr>
            <p:ph type="sldImg" idx="2"/>
          </p:nvPr>
        </p:nvSpPr>
        <p:spPr>
          <a:xfrm>
            <a:off x="973138" y="1238250"/>
            <a:ext cx="4824412" cy="3340100"/>
          </a:xfrm>
          <a:prstGeom prst="rect">
            <a:avLst/>
          </a:prstGeom>
          <a:noFill/>
          <a:ln w="12700">
            <a:solidFill>
              <a:prstClr val="black"/>
            </a:solidFill>
          </a:ln>
        </p:spPr>
        <p:txBody>
          <a:bodyPr vert="horz" lIns="91830" tIns="45915" rIns="91830" bIns="45915" rtlCol="0" anchor="ctr"/>
          <a:lstStyle/>
          <a:p>
            <a:endParaRPr lang="ja-JP" altLang="en-US"/>
          </a:p>
        </p:txBody>
      </p:sp>
      <p:sp>
        <p:nvSpPr>
          <p:cNvPr id="5" name="ノート プレースホルダー 4"/>
          <p:cNvSpPr>
            <a:spLocks noGrp="1"/>
          </p:cNvSpPr>
          <p:nvPr>
            <p:ph type="body" sz="quarter" idx="3"/>
          </p:nvPr>
        </p:nvSpPr>
        <p:spPr>
          <a:xfrm>
            <a:off x="676591" y="4765785"/>
            <a:ext cx="5417508" cy="3898988"/>
          </a:xfrm>
          <a:prstGeom prst="rect">
            <a:avLst/>
          </a:prstGeom>
        </p:spPr>
        <p:txBody>
          <a:bodyPr vert="horz" lIns="91830" tIns="45915" rIns="91830" bIns="459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05692"/>
            <a:ext cx="2934550" cy="497133"/>
          </a:xfrm>
          <a:prstGeom prst="rect">
            <a:avLst/>
          </a:prstGeom>
        </p:spPr>
        <p:txBody>
          <a:bodyPr vert="horz" lIns="91830" tIns="45915" rIns="91830" bIns="45915" rtlCol="0" anchor="b"/>
          <a:lstStyle>
            <a:lvl1pPr algn="l">
              <a:defRPr sz="1200">
                <a:latin typeface="Yu Gothic UI" panose="020B0500000000000000" pitchFamily="50" charset="-128"/>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34543" y="9405692"/>
            <a:ext cx="2934549" cy="497133"/>
          </a:xfrm>
          <a:prstGeom prst="rect">
            <a:avLst/>
          </a:prstGeom>
        </p:spPr>
        <p:txBody>
          <a:bodyPr vert="horz" lIns="91830" tIns="45915" rIns="91830" bIns="45915" rtlCol="0" anchor="b"/>
          <a:lstStyle>
            <a:lvl1pPr algn="r">
              <a:defRPr sz="1200">
                <a:latin typeface="Yu Gothic UI" panose="020B0500000000000000" pitchFamily="50" charset="-128"/>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A4">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
            </p:custDataLst>
            <p:extLst>
              <p:ext uri="{D42A27DB-BD31-4B8C-83A1-F6EECF244321}">
                <p14:modId xmlns:p14="http://schemas.microsoft.com/office/powerpoint/2010/main" val="254372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4" name="オブジェクト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atin typeface="+mn-lt"/>
                <a:ea typeface="+mn-ea"/>
                <a:cs typeface="+mn-cs"/>
                <a:sym typeface="+mn-lt"/>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mj-cs"/>
                <a:sym typeface="+mj-lt"/>
              </a:defRPr>
            </a:lvl1pPr>
          </a:lstStyle>
          <a:p>
            <a:r>
              <a:rPr lang="ja-JP" altLang="en-US" noProof="0"/>
              <a:t>表紙タイトル</a:t>
            </a:r>
            <a:endParaRPr lang="en-US" noProof="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latin typeface="+mn-lt"/>
                <a:ea typeface="+mn-ea"/>
                <a:cs typeface="+mn-cs"/>
                <a:sym typeface="+mn-lt"/>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a:t>表紙サブタイトル</a:t>
            </a:r>
            <a:endParaRPr lang="en-US" noProof="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latin typeface="+mn-lt"/>
                <a:ea typeface="+mn-ea"/>
                <a:cs typeface="+mn-cs"/>
                <a:sym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254373981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6611682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400" b="1">
                <a:solidFill>
                  <a:schemeClr val="accent6"/>
                </a:solidFill>
                <a:latin typeface="+mn-lt"/>
                <a:ea typeface="+mn-ea"/>
                <a:cs typeface="+mn-cs"/>
                <a:sym typeface="+mn-lt"/>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417000" y="478200"/>
            <a:ext cx="9072000" cy="324000"/>
          </a:xfrm>
        </p:spPr>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
        <p:nvSpPr>
          <p:cNvPr id="7" name="テキスト プレースホルダー 6">
            <a:extLst>
              <a:ext uri="{FF2B5EF4-FFF2-40B4-BE49-F238E27FC236}">
                <a16:creationId xmlns:a16="http://schemas.microsoft.com/office/drawing/2014/main" id="{DC249D69-7DF4-42F9-8C30-ABDF6CFAC1EF}"/>
              </a:ext>
            </a:extLst>
          </p:cNvPr>
          <p:cNvSpPr>
            <a:spLocks noGrp="1"/>
          </p:cNvSpPr>
          <p:nvPr>
            <p:ph type="body" sz="quarter" idx="16" hasCustomPrompt="1"/>
          </p:nvPr>
        </p:nvSpPr>
        <p:spPr>
          <a:xfrm>
            <a:off x="415925" y="152400"/>
            <a:ext cx="9074150" cy="323850"/>
          </a:xfrm>
        </p:spPr>
        <p:txBody>
          <a:bodyPr anchor="ctr"/>
          <a:lstStyle>
            <a:lvl1pPr>
              <a:defRPr sz="1600" b="1" u="none"/>
            </a:lvl1pPr>
          </a:lstStyle>
          <a:p>
            <a:pPr lvl="0"/>
            <a:r>
              <a:rPr kumimoji="1" lang="en-US" altLang="ja-JP"/>
              <a:t>X.X</a:t>
            </a:r>
            <a:r>
              <a:rPr kumimoji="1" lang="ja-JP" altLang="en-US"/>
              <a:t>｜章立てを入力</a:t>
            </a:r>
          </a:p>
        </p:txBody>
      </p:sp>
      <p:sp>
        <p:nvSpPr>
          <p:cNvPr id="8" name="テキスト プレースホルダー 7">
            <a:extLst>
              <a:ext uri="{FF2B5EF4-FFF2-40B4-BE49-F238E27FC236}">
                <a16:creationId xmlns:a16="http://schemas.microsoft.com/office/drawing/2014/main" id="{AC5DA955-C24C-45E5-8F8A-F50CDBEED85C}"/>
              </a:ext>
            </a:extLst>
          </p:cNvPr>
          <p:cNvSpPr>
            <a:spLocks noGrp="1"/>
          </p:cNvSpPr>
          <p:nvPr>
            <p:ph type="body" sz="quarter" idx="24" hasCustomPrompt="1"/>
          </p:nvPr>
        </p:nvSpPr>
        <p:spPr>
          <a:xfrm>
            <a:off x="-859236" y="1484313"/>
            <a:ext cx="756000" cy="4824412"/>
          </a:xfrm>
          <a:solidFill>
            <a:srgbClr val="FFFFFF"/>
          </a:solidFill>
        </p:spPr>
        <p:txBody>
          <a:bodyPr anchor="ctr"/>
          <a:lstStyle>
            <a:lvl1pPr algn="ctr">
              <a:defRPr sz="1050" b="1"/>
            </a:lvl1pPr>
          </a:lstStyle>
          <a:p>
            <a:pPr lvl="0"/>
            <a:r>
              <a:rPr kumimoji="1" lang="ja-JP" altLang="en-US"/>
              <a:t>整列用ガイド</a:t>
            </a:r>
          </a:p>
        </p:txBody>
      </p:sp>
      <p:sp>
        <p:nvSpPr>
          <p:cNvPr id="17" name="テキスト プレースホルダー 7">
            <a:extLst>
              <a:ext uri="{FF2B5EF4-FFF2-40B4-BE49-F238E27FC236}">
                <a16:creationId xmlns:a16="http://schemas.microsoft.com/office/drawing/2014/main" id="{A47B0D36-5A17-404D-A73A-B9733AB74FFD}"/>
              </a:ext>
            </a:extLst>
          </p:cNvPr>
          <p:cNvSpPr>
            <a:spLocks noGrp="1"/>
          </p:cNvSpPr>
          <p:nvPr>
            <p:ph type="body" sz="quarter" idx="25" hasCustomPrompt="1"/>
          </p:nvPr>
        </p:nvSpPr>
        <p:spPr>
          <a:xfrm>
            <a:off x="-859236" y="1015999"/>
            <a:ext cx="756000" cy="468000"/>
          </a:xfrm>
          <a:solidFill>
            <a:srgbClr val="FFFFFF"/>
          </a:solidFill>
        </p:spPr>
        <p:txBody>
          <a:bodyPr anchor="ctr"/>
          <a:lstStyle>
            <a:lvl1pPr algn="ctr">
              <a:defRPr sz="1050" b="1"/>
            </a:lvl1pPr>
          </a:lstStyle>
          <a:p>
            <a:pPr lvl="0"/>
            <a:r>
              <a:rPr kumimoji="1" lang="ja-JP" altLang="en-US"/>
              <a:t>整列用ガイド</a:t>
            </a:r>
          </a:p>
        </p:txBody>
      </p:sp>
      <p:sp>
        <p:nvSpPr>
          <p:cNvPr id="18" name="テキスト プレースホルダー 7">
            <a:extLst>
              <a:ext uri="{FF2B5EF4-FFF2-40B4-BE49-F238E27FC236}">
                <a16:creationId xmlns:a16="http://schemas.microsoft.com/office/drawing/2014/main" id="{3AFC8B59-AB87-4AE4-AC94-F8FF3AD0957F}"/>
              </a:ext>
            </a:extLst>
          </p:cNvPr>
          <p:cNvSpPr>
            <a:spLocks noGrp="1"/>
          </p:cNvSpPr>
          <p:nvPr>
            <p:ph type="body" sz="quarter" idx="26" hasCustomPrompt="1"/>
          </p:nvPr>
        </p:nvSpPr>
        <p:spPr>
          <a:xfrm>
            <a:off x="-859236" y="478200"/>
            <a:ext cx="756000" cy="324000"/>
          </a:xfrm>
          <a:solidFill>
            <a:srgbClr val="FFFFFF"/>
          </a:solidFill>
        </p:spPr>
        <p:txBody>
          <a:bodyPr anchor="ctr"/>
          <a:lstStyle>
            <a:lvl1pPr algn="ctr">
              <a:defRPr sz="1050" b="1"/>
            </a:lvl1pPr>
          </a:lstStyle>
          <a:p>
            <a:pPr lvl="0"/>
            <a:r>
              <a:rPr kumimoji="1" lang="ja-JP" altLang="en-US"/>
              <a:t>整列用ガイド</a:t>
            </a:r>
          </a:p>
        </p:txBody>
      </p:sp>
      <p:sp>
        <p:nvSpPr>
          <p:cNvPr id="19" name="テキスト プレースホルダー 7">
            <a:extLst>
              <a:ext uri="{FF2B5EF4-FFF2-40B4-BE49-F238E27FC236}">
                <a16:creationId xmlns:a16="http://schemas.microsoft.com/office/drawing/2014/main" id="{1B1B76B4-56A7-4154-8B02-C63C2AF8DE7E}"/>
              </a:ext>
            </a:extLst>
          </p:cNvPr>
          <p:cNvSpPr>
            <a:spLocks noGrp="1"/>
          </p:cNvSpPr>
          <p:nvPr>
            <p:ph type="body" sz="quarter" idx="27" hasCustomPrompt="1"/>
          </p:nvPr>
        </p:nvSpPr>
        <p:spPr>
          <a:xfrm>
            <a:off x="-859236" y="152400"/>
            <a:ext cx="756000" cy="324000"/>
          </a:xfrm>
          <a:solidFill>
            <a:srgbClr val="FFFFFF"/>
          </a:solidFill>
        </p:spPr>
        <p:txBody>
          <a:bodyPr anchor="ctr"/>
          <a:lstStyle>
            <a:lvl1pPr algn="ctr">
              <a:defRPr sz="1050" b="1"/>
            </a:lvl1pPr>
          </a:lstStyle>
          <a:p>
            <a:pPr lvl="0"/>
            <a:r>
              <a:rPr kumimoji="1" lang="ja-JP" altLang="en-US"/>
              <a:t>整列用ガイド</a:t>
            </a:r>
          </a:p>
        </p:txBody>
      </p:sp>
      <p:sp>
        <p:nvSpPr>
          <p:cNvPr id="20" name="テキスト プレースホルダー 7">
            <a:extLst>
              <a:ext uri="{FF2B5EF4-FFF2-40B4-BE49-F238E27FC236}">
                <a16:creationId xmlns:a16="http://schemas.microsoft.com/office/drawing/2014/main" id="{BE7AB7C7-A4D1-4A6F-8C0F-D1DA4F491B8A}"/>
              </a:ext>
            </a:extLst>
          </p:cNvPr>
          <p:cNvSpPr>
            <a:spLocks noGrp="1"/>
          </p:cNvSpPr>
          <p:nvPr>
            <p:ph type="body" sz="quarter" idx="28" hasCustomPrompt="1"/>
          </p:nvPr>
        </p:nvSpPr>
        <p:spPr>
          <a:xfrm>
            <a:off x="-859236" y="6309650"/>
            <a:ext cx="756000" cy="288000"/>
          </a:xfrm>
          <a:solidFill>
            <a:srgbClr val="FFFFFF"/>
          </a:solidFill>
        </p:spPr>
        <p:txBody>
          <a:bodyPr anchor="ctr"/>
          <a:lstStyle>
            <a:lvl1pPr algn="ctr">
              <a:defRPr sz="1050" b="1"/>
            </a:lvl1pPr>
          </a:lstStyle>
          <a:p>
            <a:pPr lvl="0"/>
            <a:r>
              <a:rPr kumimoji="1" lang="ja-JP" altLang="en-US"/>
              <a:t>整列用ガイド</a:t>
            </a:r>
          </a:p>
        </p:txBody>
      </p:sp>
      <p:sp>
        <p:nvSpPr>
          <p:cNvPr id="21" name="テキスト プレースホルダー 7">
            <a:extLst>
              <a:ext uri="{FF2B5EF4-FFF2-40B4-BE49-F238E27FC236}">
                <a16:creationId xmlns:a16="http://schemas.microsoft.com/office/drawing/2014/main" id="{B627396C-6EDB-4D7A-A420-4E56F464BAD9}"/>
              </a:ext>
            </a:extLst>
          </p:cNvPr>
          <p:cNvSpPr>
            <a:spLocks noGrp="1"/>
          </p:cNvSpPr>
          <p:nvPr>
            <p:ph type="body" sz="quarter" idx="29" hasCustomPrompt="1"/>
          </p:nvPr>
        </p:nvSpPr>
        <p:spPr>
          <a:xfrm>
            <a:off x="416495" y="6939919"/>
            <a:ext cx="4356000" cy="288000"/>
          </a:xfrm>
          <a:solidFill>
            <a:srgbClr val="FFFFFF"/>
          </a:solidFill>
        </p:spPr>
        <p:txBody>
          <a:bodyPr anchor="ctr"/>
          <a:lstStyle>
            <a:lvl1pPr algn="ctr">
              <a:defRPr sz="1050" b="1"/>
            </a:lvl1pPr>
          </a:lstStyle>
          <a:p>
            <a:pPr lvl="0"/>
            <a:r>
              <a:rPr kumimoji="1" lang="ja-JP" altLang="en-US"/>
              <a:t>整列用ガイド</a:t>
            </a:r>
          </a:p>
        </p:txBody>
      </p:sp>
      <p:sp>
        <p:nvSpPr>
          <p:cNvPr id="22" name="テキスト プレースホルダー 7">
            <a:extLst>
              <a:ext uri="{FF2B5EF4-FFF2-40B4-BE49-F238E27FC236}">
                <a16:creationId xmlns:a16="http://schemas.microsoft.com/office/drawing/2014/main" id="{39E56081-F27F-4D55-A0A5-883160D80ACE}"/>
              </a:ext>
            </a:extLst>
          </p:cNvPr>
          <p:cNvSpPr>
            <a:spLocks noGrp="1"/>
          </p:cNvSpPr>
          <p:nvPr>
            <p:ph type="body" sz="quarter" idx="30" hasCustomPrompt="1"/>
          </p:nvPr>
        </p:nvSpPr>
        <p:spPr>
          <a:xfrm>
            <a:off x="5134075" y="6939919"/>
            <a:ext cx="4356000" cy="288000"/>
          </a:xfrm>
          <a:solidFill>
            <a:srgbClr val="FFFFFF"/>
          </a:solidFill>
        </p:spPr>
        <p:txBody>
          <a:bodyPr anchor="ctr"/>
          <a:lstStyle>
            <a:lvl1pPr algn="ctr">
              <a:defRPr sz="1050" b="1"/>
            </a:lvl1pPr>
          </a:lstStyle>
          <a:p>
            <a:pPr lvl="0"/>
            <a:r>
              <a:rPr kumimoji="1" lang="ja-JP" altLang="en-US"/>
              <a:t>整列用ガイド</a:t>
            </a:r>
          </a:p>
        </p:txBody>
      </p:sp>
    </p:spTree>
    <p:extLst>
      <p:ext uri="{BB962C8B-B14F-4D97-AF65-F5344CB8AC3E}">
        <p14:creationId xmlns:p14="http://schemas.microsoft.com/office/powerpoint/2010/main" val="168936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白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7966835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基本版）Accessible Blue_中表紙_A4">
    <p:bg>
      <p:bgPr>
        <a:solidFill>
          <a:schemeClr val="accent6"/>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1302836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Yu Gothic UI" panose="020B0500000000000000" pitchFamily="50" charset="-128"/>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Yu Gothic UI" panose="020B0500000000000000" pitchFamily="50" charset="-128"/>
                <a:ea typeface="+mn-ea"/>
                <a:cs typeface="+mn-cs"/>
                <a:sym typeface="+mn-lt"/>
              </a:defRPr>
            </a:lvl1pPr>
          </a:lstStyle>
          <a:p>
            <a:fld id="{AA5FCFE5-FE56-4EF1-80A8-07776887C2A1}" type="slidenum">
              <a:rPr lang="ja-JP" altLang="en-US" smtClean="0"/>
              <a:pPr/>
              <a:t>‹#›</a:t>
            </a:fld>
            <a:endParaRPr lang="ja-JP" altLang="en-US"/>
          </a:p>
        </p:txBody>
      </p:sp>
    </p:spTree>
    <p:extLst>
      <p:ext uri="{BB962C8B-B14F-4D97-AF65-F5344CB8AC3E}">
        <p14:creationId xmlns:p14="http://schemas.microsoft.com/office/powerpoint/2010/main" val="2825282807"/>
      </p:ext>
    </p:extLst>
  </p:cSld>
  <p:clrMapOvr>
    <a:overrideClrMapping bg1="dk1" tx1="lt1" bg2="dk2" tx2="lt2" accent1="accent1" accent2="accent2" accent3="accent3" accent4="accent4" accent5="accent5" accent6="accent6" hlink="hlink" folHlink="folHlink"/>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6"/>
            </p:custDataLst>
            <p:extLst>
              <p:ext uri="{D42A27DB-BD31-4B8C-83A1-F6EECF244321}">
                <p14:modId xmlns:p14="http://schemas.microsoft.com/office/powerpoint/2010/main" val="7581979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563" imgH="564" progId="TCLayout.ActiveDocument.1">
                  <p:embed/>
                </p:oleObj>
              </mc:Choice>
              <mc:Fallback>
                <p:oleObj name="think-cell スライド" r:id="rId7" imgW="563" imgH="564" progId="TCLayout.ActiveDocument.1">
                  <p:embed/>
                  <p:pic>
                    <p:nvPicPr>
                      <p:cNvPr id="4" name="オブジェクト 3"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a:t>キーメッセージを入力（本スライドで一番伝えたいこと＜名詞止め・体言止め不可＞）</a:t>
            </a:r>
            <a:endParaRPr lang="en-US" noProof="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44" r:id="rId1"/>
    <p:sldLayoutId id="2147483936" r:id="rId2"/>
    <p:sldLayoutId id="2147483912" r:id="rId3"/>
    <p:sldLayoutId id="2147483952" r:id="rId4"/>
  </p:sldLayoutIdLst>
  <p:hf hdr="0" ft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7094A7D3-C36C-9B8D-3FEF-AEAE230DB79D}"/>
              </a:ext>
            </a:extLst>
          </p:cNvPr>
          <p:cNvSpPr>
            <a:spLocks noGrp="1"/>
          </p:cNvSpPr>
          <p:nvPr>
            <p:ph type="body" sz="quarter" idx="10"/>
          </p:nvPr>
        </p:nvSpPr>
        <p:spPr>
          <a:xfrm>
            <a:off x="1029599" y="2232000"/>
            <a:ext cx="7200000" cy="432000"/>
          </a:xfrm>
        </p:spPr>
        <p:txBody>
          <a:bodyPr/>
          <a:lstStyle/>
          <a:p>
            <a:r>
              <a:rPr kumimoji="1" lang="ja-JP" altLang="en-US"/>
              <a:t>申請</a:t>
            </a:r>
            <a:r>
              <a:rPr lang="ja-JP" altLang="en-US"/>
              <a:t>事業企画書フォーマット</a:t>
            </a:r>
            <a:endParaRPr lang="en-US" altLang="ja-JP"/>
          </a:p>
          <a:p>
            <a:pPr marL="625475" indent="-457200">
              <a:buFont typeface="Wingdings" panose="05000000000000000000" pitchFamily="2" charset="2"/>
              <a:buChar char="ü"/>
            </a:pPr>
            <a:r>
              <a:rPr kumimoji="1" lang="ja-JP" altLang="en-US" sz="2400"/>
              <a:t>申請事業</a:t>
            </a:r>
            <a:endParaRPr kumimoji="1" lang="en-US" altLang="ja-JP" sz="2400"/>
          </a:p>
          <a:p>
            <a:pPr marL="625475" indent="-457200">
              <a:buFont typeface="Wingdings" panose="05000000000000000000" pitchFamily="2" charset="2"/>
              <a:buChar char="ü"/>
            </a:pPr>
            <a:r>
              <a:rPr kumimoji="1" lang="ja-JP" altLang="en-US" sz="2400">
                <a:solidFill>
                  <a:schemeClr val="tx2">
                    <a:lumMod val="90000"/>
                  </a:schemeClr>
                </a:solidFill>
              </a:rPr>
              <a:t>基本情報</a:t>
            </a:r>
            <a:endParaRPr kumimoji="1" lang="en-US" altLang="ja-JP" sz="2400">
              <a:solidFill>
                <a:schemeClr val="tx2">
                  <a:lumMod val="90000"/>
                </a:schemeClr>
              </a:solidFill>
            </a:endParaRPr>
          </a:p>
        </p:txBody>
      </p:sp>
    </p:spTree>
    <p:extLst>
      <p:ext uri="{BB962C8B-B14F-4D97-AF65-F5344CB8AC3E}">
        <p14:creationId xmlns:p14="http://schemas.microsoft.com/office/powerpoint/2010/main" val="2987315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４．事業計画</a:t>
            </a:r>
            <a:r>
              <a:rPr lang="en-US" altLang="ja-JP"/>
              <a:t>】</a:t>
            </a:r>
            <a:br>
              <a:rPr lang="en-US" altLang="ja-JP"/>
            </a:br>
            <a:r>
              <a:rPr lang="en-US" altLang="ja-JP"/>
              <a:t>【</a:t>
            </a:r>
            <a:r>
              <a:rPr lang="ja-JP" altLang="en-US"/>
              <a:t>技術・ケイパビリティ</a:t>
            </a:r>
            <a:r>
              <a:rPr lang="en-US" altLang="ja-JP"/>
              <a:t>】</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技術・ケイパビリティ</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申請事業の遂行に必要な開発、保有する技術・製品・特許等の概要を</a:t>
            </a:r>
            <a:r>
              <a:rPr lang="ja-JP" altLang="en-US" sz="1400" kern="0">
                <a:solidFill>
                  <a:srgbClr val="000000"/>
                </a:solidFill>
                <a:latin typeface="Meiryo UI" panose="020B0604030504040204" pitchFamily="50" charset="-128"/>
                <a:ea typeface="Meiryo UI"/>
                <a:cs typeface="+mn-cs"/>
              </a:rPr>
              <a:t>記載</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してください。</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申請事業の遂行に必要な設備、場所、人員等のリソースとそれを保有する共同企業体の企業について記載してください。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625475" lvl="2" indent="-285750" defTabSz="457200" fontAlgn="auto">
              <a:spcBef>
                <a:spcPts val="600"/>
              </a:spcBef>
              <a:spcAft>
                <a:spcPts val="0"/>
              </a:spcAft>
              <a:buFont typeface="Wingdings" panose="05000000000000000000" pitchFamily="2" charset="2"/>
              <a:buChar char="Ø"/>
              <a:defRPr/>
            </a:pPr>
            <a:r>
              <a:rPr lang="ja-JP" altLang="en-US" sz="1400" kern="0">
                <a:solidFill>
                  <a:srgbClr val="000000"/>
                </a:solidFill>
                <a:latin typeface="Meiryo UI" panose="020B0604030504040204" pitchFamily="50" charset="-128"/>
                <a:ea typeface="Meiryo UI"/>
                <a:cs typeface="+mn-cs"/>
              </a:rPr>
              <a:t>申請時点で、必要なリソースを確保できていない場合には、確保のための計画を記載してください。</a:t>
            </a:r>
            <a:endPar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07674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４．事業計画</a:t>
            </a:r>
            <a:r>
              <a:rPr lang="en-US" altLang="ja-JP"/>
              <a:t>】</a:t>
            </a:r>
            <a:br>
              <a:rPr lang="en-US" altLang="ja-JP"/>
            </a:br>
            <a:r>
              <a:rPr lang="en-US" altLang="ja-JP"/>
              <a:t>【</a:t>
            </a:r>
            <a:r>
              <a:rPr lang="ja-JP" altLang="en-US"/>
              <a:t>マーケティング戦略・販路拡大</a:t>
            </a:r>
            <a:r>
              <a:rPr lang="en-US" altLang="ja-JP"/>
              <a:t>】</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マーケティング戦略・販路拡大</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lang="ja-JP" altLang="en-US" sz="1400" kern="0">
                <a:solidFill>
                  <a:srgbClr val="000000"/>
                </a:solidFill>
                <a:latin typeface="Meiryo UI" panose="020B0604030504040204" pitchFamily="50" charset="-128"/>
                <a:ea typeface="Meiryo UI"/>
                <a:cs typeface="+mn-cs"/>
              </a:rPr>
              <a:t>社会実装、普及に向けた</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マーケティング戦略を記載してください。</a:t>
            </a:r>
          </a:p>
          <a:p>
            <a:pPr marL="625475" lvl="2" indent="-285750" defTabSz="457200" fontAlgn="auto">
              <a:spcBef>
                <a:spcPts val="600"/>
              </a:spcBef>
              <a:spcAft>
                <a:spcPts val="0"/>
              </a:spcAft>
              <a:buFont typeface="Arial" panose="020B0604020202020204" pitchFamily="34" charset="0"/>
              <a:buChar char="•"/>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顧客獲得計画、チャネル開拓、営業体制、販促活動等について具体的に記載してください</a:t>
            </a:r>
            <a:r>
              <a:rPr lang="ja-JP" altLang="en-US" sz="1400" kern="0">
                <a:solidFill>
                  <a:srgbClr val="000000"/>
                </a:solidFill>
                <a:latin typeface="Meiryo UI" panose="020B0604030504040204" pitchFamily="50" charset="-128"/>
                <a:ea typeface="Meiryo UI"/>
                <a:cs typeface="+mn-cs"/>
              </a:rPr>
              <a:t>。</a:t>
            </a:r>
            <a:endPar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35130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５．総事業費の内訳</a:t>
            </a:r>
            <a:r>
              <a:rPr lang="en-US" altLang="ja-JP"/>
              <a:t>】</a:t>
            </a:r>
            <a:br>
              <a:rPr lang="en-US" altLang="ja-JP"/>
            </a:br>
            <a:r>
              <a:rPr lang="en-US" altLang="ja-JP"/>
              <a:t>【</a:t>
            </a:r>
            <a:r>
              <a:rPr lang="ja-JP" altLang="en-US"/>
              <a:t>総事業費と実施内容の関係</a:t>
            </a:r>
            <a:r>
              <a:rPr lang="en-US" altLang="ja-JP"/>
              <a:t>】</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631169"/>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総事業費と実施内容の関係</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総事業費で支出予定の経費について、助成対象経費とそれ以外に分けて各項目を記載してください。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625475" lvl="1" indent="-285750" defTabSz="457200" fontAlgn="auto">
              <a:spcBef>
                <a:spcPts val="600"/>
              </a:spcBef>
              <a:spcAft>
                <a:spcPts val="0"/>
              </a:spcAft>
              <a:buFont typeface="Arial" panose="020B0604020202020204" pitchFamily="34" charset="0"/>
              <a:buChar char="•"/>
              <a:defRPr/>
            </a:pPr>
            <a:r>
              <a:rPr lang="ja-JP" altLang="en-US" sz="1400" kern="0">
                <a:solidFill>
                  <a:srgbClr val="000000"/>
                </a:solidFill>
                <a:latin typeface="Meiryo UI" panose="020B0604030504040204" pitchFamily="50" charset="-128"/>
                <a:ea typeface="Meiryo UI"/>
                <a:cs typeface="+mn-cs"/>
              </a:rPr>
              <a:t>前頁の実施内容と各経費、経費を負担する企業の関係も示してください</a:t>
            </a:r>
            <a:endParaRPr lang="en-US" altLang="ja-JP" sz="1400" kern="0">
              <a:solidFill>
                <a:srgbClr val="000000"/>
              </a:solidFill>
              <a:latin typeface="Meiryo UI" panose="020B0604030504040204" pitchFamily="50" charset="-128"/>
              <a:ea typeface="Meiryo UI"/>
              <a:cs typeface="+mn-cs"/>
            </a:endParaRPr>
          </a:p>
          <a:p>
            <a:pPr marL="625475" lvl="1" indent="-285750" defTabSz="457200" fontAlgn="auto">
              <a:spcBef>
                <a:spcPts val="600"/>
              </a:spcBef>
              <a:spcAft>
                <a:spcPts val="0"/>
              </a:spcAft>
              <a:buFont typeface="Arial" panose="020B0604020202020204" pitchFamily="34" charset="0"/>
              <a:buChar char="•"/>
              <a:defRPr/>
            </a:pPr>
            <a:r>
              <a:rPr lang="ja-JP" altLang="en-US" sz="1400" kern="0">
                <a:solidFill>
                  <a:srgbClr val="000000"/>
                </a:solidFill>
                <a:latin typeface="Meiryo UI" panose="020B0604030504040204" pitchFamily="50" charset="-128"/>
                <a:ea typeface="Meiryo UI"/>
                <a:cs typeface="+mn-cs"/>
              </a:rPr>
              <a:t>申請事業と同じ内容に対する補助金・助成金ではないものの、申請事業とつながりのある内容に対して、国や自治体から補助金・助成金を申請又は採択予定がある場合には、助成・補助対象と規模を記載してください。</a:t>
            </a:r>
            <a:endParaRPr lang="en-US" altLang="ja-JP" sz="1400" kern="0">
              <a:solidFill>
                <a:srgbClr val="000000"/>
              </a:solidFill>
              <a:latin typeface="Meiryo UI" panose="020B0604030504040204" pitchFamily="50" charset="-128"/>
              <a:ea typeface="Meiryo UI"/>
              <a:cs typeface="+mn-cs"/>
            </a:endParaRPr>
          </a:p>
          <a:p>
            <a:pPr marL="1055243" lvl="2" indent="-285750" defTabSz="457200" fontAlgn="auto">
              <a:spcBef>
                <a:spcPts val="600"/>
              </a:spcBef>
              <a:spcAft>
                <a:spcPts val="0"/>
              </a:spcAft>
              <a:buFont typeface="Arial" panose="020B0604020202020204" pitchFamily="34" charset="0"/>
              <a:buChar char="•"/>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例えば、エネルギーのサプライチェーンを「つくる」、「はこぶ」、「つかう」で分けたときに、「つくる」、「はこぶ」の事業を本助成事業の対象として申請し、「つかう」の事業に対して別の補助金・助成金を申請・採択予定がある場合が該当</a:t>
            </a:r>
          </a:p>
        </p:txBody>
      </p:sp>
    </p:spTree>
    <p:extLst>
      <p:ext uri="{BB962C8B-B14F-4D97-AF65-F5344CB8AC3E}">
        <p14:creationId xmlns:p14="http://schemas.microsoft.com/office/powerpoint/2010/main" val="298590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５．総事業費の内訳</a:t>
            </a:r>
            <a:r>
              <a:rPr lang="en-US" altLang="ja-JP"/>
              <a:t>】</a:t>
            </a:r>
            <a:br>
              <a:rPr lang="en-US" altLang="ja-JP"/>
            </a:br>
            <a:r>
              <a:rPr lang="en-US" altLang="ja-JP"/>
              <a:t>【</a:t>
            </a:r>
            <a:r>
              <a:rPr lang="ja-JP" altLang="en-US"/>
              <a:t>資金計画</a:t>
            </a:r>
            <a:r>
              <a:rPr lang="en-US" altLang="ja-JP"/>
              <a:t>】</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助成期間における資金計画と事業計画の整合性、確度</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申請事業に係る経費を負担する構成企業、負担方法（自己資金、借入等）を示してください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lang="ja-JP" altLang="en-US" sz="1400" kern="0">
                <a:solidFill>
                  <a:srgbClr val="000000"/>
                </a:solidFill>
                <a:latin typeface="Meiryo UI" panose="020B0604030504040204" pitchFamily="50" charset="-128"/>
                <a:ea typeface="Meiryo UI"/>
                <a:cs typeface="+mn-cs"/>
              </a:rPr>
              <a:t>上記が</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確定していない場合、関連する計画を記載してください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79106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６．リスクと対応方針</a:t>
            </a:r>
            <a:r>
              <a:rPr lang="en-US" altLang="ja-JP"/>
              <a:t>】</a:t>
            </a:r>
            <a:br>
              <a:rPr lang="en-US" altLang="ja-JP"/>
            </a:br>
            <a:r>
              <a:rPr lang="en-US" altLang="ja-JP"/>
              <a:t>【</a:t>
            </a:r>
            <a:r>
              <a:rPr lang="ja-JP" altLang="en-US"/>
              <a:t>助成期間内のリスク対応</a:t>
            </a:r>
            <a:r>
              <a:rPr lang="en-US" altLang="ja-JP"/>
              <a:t>】</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助成期間内のリスク対応</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法規制上の</a:t>
            </a:r>
            <a:r>
              <a:rPr lang="ja-JP" altLang="en-US" sz="1400" kern="0">
                <a:solidFill>
                  <a:srgbClr val="000000"/>
                </a:solidFill>
                <a:latin typeface="Meiryo UI" panose="020B0604030504040204" pitchFamily="50" charset="-128"/>
                <a:ea typeface="Meiryo UI"/>
                <a:cs typeface="+mn-cs"/>
              </a:rPr>
              <a:t>リスク</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（許認可・安全規制等）と対応策を記載してください。</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技術・市場・資金調達に関するリスクと対応策を記載してください。</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需給・調達リスク（原料・部材・人材等）と対応策を記載してください。</a:t>
            </a:r>
          </a:p>
        </p:txBody>
      </p:sp>
    </p:spTree>
    <p:extLst>
      <p:ext uri="{BB962C8B-B14F-4D97-AF65-F5344CB8AC3E}">
        <p14:creationId xmlns:p14="http://schemas.microsoft.com/office/powerpoint/2010/main" val="564569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６．リスクと対応方針</a:t>
            </a:r>
            <a:r>
              <a:rPr lang="en-US" altLang="ja-JP"/>
              <a:t>】</a:t>
            </a:r>
            <a:br>
              <a:rPr lang="en-US" altLang="ja-JP"/>
            </a:br>
            <a:r>
              <a:rPr lang="en-US" altLang="ja-JP"/>
              <a:t>【</a:t>
            </a:r>
            <a:r>
              <a:rPr lang="ja-JP" altLang="en-US"/>
              <a:t>社会実装計画期間内のリスク対応</a:t>
            </a:r>
            <a:r>
              <a:rPr lang="en-US" altLang="ja-JP"/>
              <a:t>】</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社会実装期間に想定されるリスクへの対応策</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社会実装期間におけるリスクとその対応策について記載してください</a:t>
            </a:r>
            <a:b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（今後のパートナーシップの計画等）</a:t>
            </a:r>
          </a:p>
        </p:txBody>
      </p:sp>
    </p:spTree>
    <p:extLst>
      <p:ext uri="{BB962C8B-B14F-4D97-AF65-F5344CB8AC3E}">
        <p14:creationId xmlns:p14="http://schemas.microsoft.com/office/powerpoint/2010/main" val="1849528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経済への波及効果</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申請事業の経済や市場へのインパクトの大きさを記載してください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経済的な観点</a:t>
            </a:r>
            <a:r>
              <a:rPr lang="ja-JP" altLang="en-US" sz="1400" kern="0">
                <a:solidFill>
                  <a:srgbClr val="000000"/>
                </a:solidFill>
                <a:latin typeface="Meiryo UI" panose="020B0604030504040204" pitchFamily="50" charset="-128"/>
                <a:ea typeface="Meiryo UI"/>
                <a:cs typeface="+mn-cs"/>
              </a:rPr>
              <a:t>から、東京</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都の事業として実施する意義を記載してください。</a:t>
            </a:r>
            <a:br>
              <a:rPr lang="en-US" altLang="ja-JP" sz="1400" kern="0">
                <a:solidFill>
                  <a:srgbClr val="000000"/>
                </a:solidFill>
                <a:latin typeface="Meiryo UI" panose="020B0604030504040204" pitchFamily="50" charset="-128"/>
                <a:ea typeface="Meiryo UI"/>
                <a:cs typeface="+mn-cs"/>
              </a:rPr>
            </a:br>
            <a:r>
              <a:rPr lang="ja-JP" altLang="en-US" sz="1400" kern="0">
                <a:solidFill>
                  <a:srgbClr val="000000"/>
                </a:solidFill>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東京における新市場創出、中小企業活性化への効果等）</a:t>
            </a:r>
          </a:p>
        </p:txBody>
      </p:sp>
      <p:sp>
        <p:nvSpPr>
          <p:cNvPr id="4" name="タイトル 1">
            <a:extLst>
              <a:ext uri="{FF2B5EF4-FFF2-40B4-BE49-F238E27FC236}">
                <a16:creationId xmlns:a16="http://schemas.microsoft.com/office/drawing/2014/main" id="{211C50A6-F21D-D08B-37B2-952C10936520}"/>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７．事業の提供価値</a:t>
            </a:r>
            <a:r>
              <a:rPr lang="en-US" altLang="ja-JP"/>
              <a:t>】</a:t>
            </a:r>
            <a:br>
              <a:rPr lang="en-US" altLang="ja-JP"/>
            </a:br>
            <a:r>
              <a:rPr lang="en-US" altLang="ja-JP"/>
              <a:t>【</a:t>
            </a:r>
            <a:r>
              <a:rPr lang="ja-JP" altLang="en-US"/>
              <a:t>経済への波及効果</a:t>
            </a:r>
            <a:r>
              <a:rPr lang="en-US" altLang="ja-JP"/>
              <a:t>】</a:t>
            </a:r>
            <a:endParaRPr kumimoji="1" lang="ja-JP" altLang="en-US"/>
          </a:p>
        </p:txBody>
      </p:sp>
    </p:spTree>
    <p:extLst>
      <p:ext uri="{BB962C8B-B14F-4D97-AF65-F5344CB8AC3E}">
        <p14:creationId xmlns:p14="http://schemas.microsoft.com/office/powerpoint/2010/main" val="640721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脱炭素への波及効果</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助成期間及び社会実装計画期間における</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CO2</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削減</a:t>
            </a:r>
            <a:r>
              <a:rPr lang="ja-JP" altLang="en-US" sz="1400" kern="0">
                <a:solidFill>
                  <a:srgbClr val="000000"/>
                </a:solidFill>
                <a:latin typeface="Meiryo UI" panose="020B0604030504040204" pitchFamily="50" charset="-128"/>
                <a:ea typeface="Meiryo UI"/>
                <a:cs typeface="+mn-cs"/>
              </a:rPr>
              <a:t>量の概算、又は、定性的な</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効果について記載してください。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lang="ja-JP" altLang="en-US" sz="1400" kern="0">
                <a:solidFill>
                  <a:srgbClr val="000000"/>
                </a:solidFill>
                <a:latin typeface="Meiryo UI" panose="020B0604030504040204" pitchFamily="50" charset="-128"/>
                <a:ea typeface="Meiryo UI"/>
                <a:cs typeface="+mn-cs"/>
              </a:rPr>
              <a:t>脱炭素の</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観点</a:t>
            </a:r>
            <a:r>
              <a:rPr lang="ja-JP" altLang="en-US" sz="1400" kern="0">
                <a:solidFill>
                  <a:srgbClr val="000000"/>
                </a:solidFill>
                <a:latin typeface="Meiryo UI" panose="020B0604030504040204" pitchFamily="50" charset="-128"/>
                <a:ea typeface="Meiryo UI"/>
                <a:cs typeface="+mn-cs"/>
              </a:rPr>
              <a:t>から、東京</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都の事業として実施する意義を記載してください。</a:t>
            </a:r>
          </a:p>
        </p:txBody>
      </p:sp>
      <p:sp>
        <p:nvSpPr>
          <p:cNvPr id="4" name="タイトル 1">
            <a:extLst>
              <a:ext uri="{FF2B5EF4-FFF2-40B4-BE49-F238E27FC236}">
                <a16:creationId xmlns:a16="http://schemas.microsoft.com/office/drawing/2014/main" id="{211C50A6-F21D-D08B-37B2-952C10936520}"/>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７．事業の提供価値</a:t>
            </a:r>
            <a:r>
              <a:rPr lang="en-US" altLang="ja-JP"/>
              <a:t>】</a:t>
            </a:r>
            <a:br>
              <a:rPr lang="en-US" altLang="ja-JP"/>
            </a:br>
            <a:r>
              <a:rPr lang="en-US" altLang="ja-JP"/>
              <a:t>【</a:t>
            </a:r>
            <a:r>
              <a:rPr lang="ja-JP" altLang="en-US"/>
              <a:t>脱炭素への波及効果</a:t>
            </a:r>
            <a:r>
              <a:rPr lang="en-US" altLang="ja-JP"/>
              <a:t>】</a:t>
            </a:r>
            <a:endParaRPr kumimoji="1" lang="ja-JP" altLang="en-US"/>
          </a:p>
        </p:txBody>
      </p:sp>
    </p:spTree>
    <p:extLst>
      <p:ext uri="{BB962C8B-B14F-4D97-AF65-F5344CB8AC3E}">
        <p14:creationId xmlns:p14="http://schemas.microsoft.com/office/powerpoint/2010/main" val="190814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その他の事業の提供価値</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経済、脱炭素への波及効果の他に事業が東京都、日本に対してどのような価値を提供するか記載してください（エネルギーの</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S</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＋３</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E</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への貢献、技術の標準化、サプライチェーンの構築等）</a:t>
            </a:r>
          </a:p>
        </p:txBody>
      </p:sp>
      <p:sp>
        <p:nvSpPr>
          <p:cNvPr id="4" name="タイトル 1">
            <a:extLst>
              <a:ext uri="{FF2B5EF4-FFF2-40B4-BE49-F238E27FC236}">
                <a16:creationId xmlns:a16="http://schemas.microsoft.com/office/drawing/2014/main" id="{211C50A6-F21D-D08B-37B2-952C10936520}"/>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７．事業の提供価値</a:t>
            </a:r>
            <a:r>
              <a:rPr lang="en-US" altLang="ja-JP"/>
              <a:t>】</a:t>
            </a:r>
            <a:br>
              <a:rPr lang="en-US" altLang="ja-JP"/>
            </a:br>
            <a:r>
              <a:rPr lang="en-US" altLang="ja-JP"/>
              <a:t>【</a:t>
            </a:r>
            <a:r>
              <a:rPr lang="ja-JP" altLang="en-US"/>
              <a:t>その他の事業の提供価値</a:t>
            </a:r>
            <a:r>
              <a:rPr lang="en-US" altLang="ja-JP"/>
              <a:t>】</a:t>
            </a:r>
            <a:endParaRPr kumimoji="1" lang="ja-JP" altLang="en-US"/>
          </a:p>
        </p:txBody>
      </p:sp>
    </p:spTree>
    <p:extLst>
      <p:ext uri="{BB962C8B-B14F-4D97-AF65-F5344CB8AC3E}">
        <p14:creationId xmlns:p14="http://schemas.microsoft.com/office/powerpoint/2010/main" val="3724735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7094A7D3-C36C-9B8D-3FEF-AEAE230DB79D}"/>
              </a:ext>
            </a:extLst>
          </p:cNvPr>
          <p:cNvSpPr>
            <a:spLocks noGrp="1"/>
          </p:cNvSpPr>
          <p:nvPr>
            <p:ph type="body" sz="quarter" idx="10"/>
          </p:nvPr>
        </p:nvSpPr>
        <p:spPr>
          <a:xfrm>
            <a:off x="1029599" y="2232000"/>
            <a:ext cx="7200000" cy="432000"/>
          </a:xfrm>
        </p:spPr>
        <p:txBody>
          <a:bodyPr/>
          <a:lstStyle/>
          <a:p>
            <a:r>
              <a:rPr kumimoji="1" lang="ja-JP" altLang="en-US"/>
              <a:t>申請</a:t>
            </a:r>
            <a:r>
              <a:rPr lang="ja-JP" altLang="en-US"/>
              <a:t>事業企画書フォーマット</a:t>
            </a:r>
            <a:endParaRPr lang="en-US" altLang="ja-JP"/>
          </a:p>
          <a:p>
            <a:pPr marL="625475" indent="-457200">
              <a:buFont typeface="Wingdings" panose="05000000000000000000" pitchFamily="2" charset="2"/>
              <a:buChar char="ü"/>
            </a:pPr>
            <a:r>
              <a:rPr kumimoji="1" lang="ja-JP" altLang="en-US" sz="2400">
                <a:solidFill>
                  <a:schemeClr val="tx2">
                    <a:lumMod val="90000"/>
                  </a:schemeClr>
                </a:solidFill>
              </a:rPr>
              <a:t>申請事業</a:t>
            </a:r>
            <a:endParaRPr kumimoji="1" lang="en-US" altLang="ja-JP" sz="2400">
              <a:solidFill>
                <a:schemeClr val="tx2">
                  <a:lumMod val="90000"/>
                </a:schemeClr>
              </a:solidFill>
            </a:endParaRPr>
          </a:p>
          <a:p>
            <a:pPr marL="625475" indent="-457200">
              <a:buFont typeface="Wingdings" panose="05000000000000000000" pitchFamily="2" charset="2"/>
              <a:buChar char="ü"/>
            </a:pPr>
            <a:r>
              <a:rPr kumimoji="1" lang="ja-JP" altLang="en-US" sz="2400"/>
              <a:t>基本情報</a:t>
            </a:r>
            <a:endParaRPr kumimoji="1" lang="en-US" altLang="ja-JP" sz="2400"/>
          </a:p>
        </p:txBody>
      </p:sp>
    </p:spTree>
    <p:extLst>
      <p:ext uri="{BB962C8B-B14F-4D97-AF65-F5344CB8AC3E}">
        <p14:creationId xmlns:p14="http://schemas.microsoft.com/office/powerpoint/2010/main" val="681069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6">
            <a:extLst>
              <a:ext uri="{FF2B5EF4-FFF2-40B4-BE49-F238E27FC236}">
                <a16:creationId xmlns:a16="http://schemas.microsoft.com/office/drawing/2014/main" id="{E9216DFC-A94A-B2B9-163E-2955A189F6EE}"/>
              </a:ext>
            </a:extLst>
          </p:cNvPr>
          <p:cNvSpPr>
            <a:spLocks noGrp="1" noChangeArrowheads="1"/>
          </p:cNvSpPr>
          <p:nvPr>
            <p:ph type="body" sz="quarter" idx="10"/>
          </p:nvPr>
        </p:nvSpPr>
        <p:spPr bwMode="gray">
          <a:xfrm>
            <a:off x="436260" y="6386550"/>
            <a:ext cx="2138989" cy="276999"/>
          </a:xfrm>
        </p:spPr>
        <p:txBody>
          <a:bodyPr/>
          <a:lstStyle/>
          <a:p>
            <a:r>
              <a:rPr kumimoji="1" lang="ja-JP" altLang="en-US" sz="1800"/>
              <a:t>（提出日）</a:t>
            </a:r>
          </a:p>
        </p:txBody>
      </p:sp>
      <p:sp>
        <p:nvSpPr>
          <p:cNvPr id="7" name="Text Box 9">
            <a:extLst>
              <a:ext uri="{FF2B5EF4-FFF2-40B4-BE49-F238E27FC236}">
                <a16:creationId xmlns:a16="http://schemas.microsoft.com/office/drawing/2014/main" id="{64A1635D-5665-306B-D6B5-58FD67D33FB0}"/>
              </a:ext>
            </a:extLst>
          </p:cNvPr>
          <p:cNvSpPr txBox="1">
            <a:spLocks noChangeArrowheads="1"/>
          </p:cNvSpPr>
          <p:nvPr/>
        </p:nvSpPr>
        <p:spPr bwMode="gray">
          <a:xfrm>
            <a:off x="436260" y="5844426"/>
            <a:ext cx="2138989" cy="382036"/>
          </a:xfrm>
          <a:prstGeom prst="rect">
            <a:avLst/>
          </a:prstGeom>
          <a:noFill/>
          <a:ln w="12700" cap="rnd" algn="ctr">
            <a:noFill/>
            <a:miter lim="800000"/>
            <a:headEnd/>
            <a:tailEnd/>
          </a:ln>
          <a:effectLst/>
        </p:spPr>
        <p:txBody>
          <a:bodyPr wrap="none" lIns="0" tIns="0" rIns="0" bIns="0" anchor="ctr">
            <a:noAutofit/>
          </a:bodyPr>
          <a:lstStyle/>
          <a:p>
            <a:pPr algn="l">
              <a:lnSpc>
                <a:spcPct val="100000"/>
              </a:lnSpc>
              <a:spcBef>
                <a:spcPts val="0"/>
              </a:spcBef>
              <a:spcAft>
                <a:spcPts val="0"/>
              </a:spcAft>
            </a:pPr>
            <a:r>
              <a:rPr lang="ja-JP" altLang="en-US" sz="1800" dirty="0">
                <a:solidFill>
                  <a:srgbClr val="000000"/>
                </a:solidFill>
                <a:latin typeface="Yu Gothic UI" panose="020B0500000000000000" pitchFamily="50" charset="-128"/>
                <a:cs typeface="+mn-cs"/>
                <a:sym typeface="+mn-lt"/>
              </a:rPr>
              <a:t>（代表企業）</a:t>
            </a:r>
            <a:endParaRPr lang="en-US" altLang="ja-JP" sz="1800" kern="1200" baseline="0" dirty="0">
              <a:solidFill>
                <a:srgbClr val="000000"/>
              </a:solidFill>
              <a:latin typeface="+mn-ea"/>
              <a:cs typeface="+mn-cs"/>
              <a:sym typeface="+mn-lt"/>
            </a:endParaRPr>
          </a:p>
        </p:txBody>
      </p:sp>
      <p:sp>
        <p:nvSpPr>
          <p:cNvPr id="8" name="タイトル 1">
            <a:extLst>
              <a:ext uri="{FF2B5EF4-FFF2-40B4-BE49-F238E27FC236}">
                <a16:creationId xmlns:a16="http://schemas.microsoft.com/office/drawing/2014/main" id="{5EB1862E-FF75-ABC2-0CBC-D04947991E9B}"/>
              </a:ext>
            </a:extLst>
          </p:cNvPr>
          <p:cNvSpPr>
            <a:spLocks noGrp="1"/>
          </p:cNvSpPr>
          <p:nvPr>
            <p:ph type="ctrTitle"/>
          </p:nvPr>
        </p:nvSpPr>
        <p:spPr>
          <a:xfrm>
            <a:off x="417599" y="5358096"/>
            <a:ext cx="2848115" cy="382036"/>
          </a:xfrm>
        </p:spPr>
        <p:txBody>
          <a:bodyPr vert="horz" anchor="ctr"/>
          <a:lstStyle/>
          <a:p>
            <a:pPr algn="ctr"/>
            <a:r>
              <a:rPr kumimoji="1" lang="ja-JP" altLang="en-US" sz="2400" dirty="0"/>
              <a:t>申請事業企画書</a:t>
            </a:r>
          </a:p>
        </p:txBody>
      </p:sp>
      <p:sp>
        <p:nvSpPr>
          <p:cNvPr id="9" name="Text Box 9">
            <a:extLst>
              <a:ext uri="{FF2B5EF4-FFF2-40B4-BE49-F238E27FC236}">
                <a16:creationId xmlns:a16="http://schemas.microsoft.com/office/drawing/2014/main" id="{85AE048C-9003-5922-7437-9291D678A097}"/>
              </a:ext>
            </a:extLst>
          </p:cNvPr>
          <p:cNvSpPr txBox="1">
            <a:spLocks noChangeArrowheads="1"/>
          </p:cNvSpPr>
          <p:nvPr/>
        </p:nvSpPr>
        <p:spPr bwMode="gray">
          <a:xfrm>
            <a:off x="2634624" y="5844426"/>
            <a:ext cx="2138989" cy="382036"/>
          </a:xfrm>
          <a:prstGeom prst="rect">
            <a:avLst/>
          </a:prstGeom>
          <a:noFill/>
          <a:ln w="12700" cap="rnd" algn="ctr">
            <a:noFill/>
            <a:miter lim="800000"/>
            <a:headEnd/>
            <a:tailEnd/>
          </a:ln>
          <a:effectLst/>
        </p:spPr>
        <p:txBody>
          <a:bodyPr wrap="none" lIns="0" tIns="0" rIns="0" bIns="0" anchor="ctr">
            <a:noAutofit/>
          </a:bodyPr>
          <a:lstStyle/>
          <a:p>
            <a:pPr algn="l">
              <a:lnSpc>
                <a:spcPct val="100000"/>
              </a:lnSpc>
              <a:spcBef>
                <a:spcPts val="0"/>
              </a:spcBef>
              <a:spcAft>
                <a:spcPts val="0"/>
              </a:spcAft>
            </a:pPr>
            <a:r>
              <a:rPr lang="ja-JP" altLang="en-US" sz="1800" kern="1200" baseline="0" dirty="0">
                <a:solidFill>
                  <a:srgbClr val="000000"/>
                </a:solidFill>
                <a:latin typeface="Yu Gothic UI" panose="020B0500000000000000" pitchFamily="50" charset="-128"/>
                <a:cs typeface="+mn-cs"/>
                <a:sym typeface="+mn-lt"/>
              </a:rPr>
              <a:t>株式会社</a:t>
            </a:r>
            <a:r>
              <a:rPr lang="en-US" altLang="ja-JP" sz="1800" kern="1200" baseline="0" dirty="0">
                <a:solidFill>
                  <a:srgbClr val="000000"/>
                </a:solidFill>
                <a:latin typeface="Yu Gothic UI" panose="020B0500000000000000" pitchFamily="50" charset="-128"/>
                <a:cs typeface="+mn-cs"/>
                <a:sym typeface="+mn-lt"/>
              </a:rPr>
              <a:t>XXXXXXXXX</a:t>
            </a:r>
            <a:endParaRPr lang="en-US" altLang="ja-JP" sz="1800" kern="1200" baseline="0" dirty="0">
              <a:solidFill>
                <a:srgbClr val="000000"/>
              </a:solidFill>
              <a:latin typeface="+mn-ea"/>
              <a:cs typeface="+mn-cs"/>
              <a:sym typeface="+mn-lt"/>
            </a:endParaRPr>
          </a:p>
        </p:txBody>
      </p:sp>
      <p:sp>
        <p:nvSpPr>
          <p:cNvPr id="10" name="Rectangle 56">
            <a:extLst>
              <a:ext uri="{FF2B5EF4-FFF2-40B4-BE49-F238E27FC236}">
                <a16:creationId xmlns:a16="http://schemas.microsoft.com/office/drawing/2014/main" id="{481D7775-C6FC-BD5A-5623-EDA6EF562842}"/>
              </a:ext>
            </a:extLst>
          </p:cNvPr>
          <p:cNvSpPr txBox="1">
            <a:spLocks noChangeArrowheads="1"/>
          </p:cNvSpPr>
          <p:nvPr/>
        </p:nvSpPr>
        <p:spPr bwMode="gray">
          <a:xfrm>
            <a:off x="2575249" y="6386549"/>
            <a:ext cx="2138989" cy="276999"/>
          </a:xfrm>
          <a:prstGeom prst="rect">
            <a:avLst/>
          </a:prstGeom>
        </p:spPr>
        <p:txBody>
          <a:bodyPr vert="horz" wrap="square" lIns="0" tIns="0" rIns="0" bIns="0" rtlCol="0" anchor="b" anchorCtr="0">
            <a:sp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0" kern="1200" baseline="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a:solidFill>
                  <a:schemeClr val="bg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a:solidFill>
                  <a:schemeClr val="bg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a:solidFill>
                  <a:schemeClr val="bg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a:solidFill>
                  <a:schemeClr val="bg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sz="1800" dirty="0"/>
              <a:t>令和７年〇月〇日</a:t>
            </a:r>
          </a:p>
        </p:txBody>
      </p:sp>
      <p:sp>
        <p:nvSpPr>
          <p:cNvPr id="11" name="タイトル 1">
            <a:extLst>
              <a:ext uri="{FF2B5EF4-FFF2-40B4-BE49-F238E27FC236}">
                <a16:creationId xmlns:a16="http://schemas.microsoft.com/office/drawing/2014/main" id="{4F53F4BA-33DC-036A-E511-961ECF71FB7C}"/>
              </a:ext>
            </a:extLst>
          </p:cNvPr>
          <p:cNvSpPr txBox="1">
            <a:spLocks/>
          </p:cNvSpPr>
          <p:nvPr/>
        </p:nvSpPr>
        <p:spPr>
          <a:xfrm>
            <a:off x="415925" y="2734613"/>
            <a:ext cx="9074149" cy="97260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ts val="3500"/>
              </a:lnSpc>
              <a:spcBef>
                <a:spcPct val="0"/>
              </a:spcBef>
              <a:spcAft>
                <a:spcPts val="0"/>
              </a:spcAft>
              <a:buClrTx/>
              <a:buSzTx/>
              <a:buFontTx/>
              <a:buNone/>
              <a:tabLst/>
              <a:defRPr/>
            </a:pPr>
            <a:r>
              <a:rPr kumimoji="1" lang="en-US" altLang="ja-JP"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『XXXX』</a:t>
            </a:r>
            <a:endParaRPr kumimoji="1" lang="ja-JP" altLang="en-US" sz="2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endParaRPr>
          </a:p>
        </p:txBody>
      </p:sp>
      <p:sp>
        <p:nvSpPr>
          <p:cNvPr id="12" name="AutoShape 10">
            <a:extLst>
              <a:ext uri="{FF2B5EF4-FFF2-40B4-BE49-F238E27FC236}">
                <a16:creationId xmlns:a16="http://schemas.microsoft.com/office/drawing/2014/main" id="{F86A9899-8752-D5B0-4814-39B09EE37320}"/>
              </a:ext>
            </a:extLst>
          </p:cNvPr>
          <p:cNvSpPr>
            <a:spLocks noChangeArrowheads="1"/>
          </p:cNvSpPr>
          <p:nvPr/>
        </p:nvSpPr>
        <p:spPr bwMode="auto">
          <a:xfrm>
            <a:off x="710407" y="1690023"/>
            <a:ext cx="4794069" cy="741966"/>
          </a:xfrm>
          <a:prstGeom prst="roundRect">
            <a:avLst>
              <a:gd name="adj" fmla="val 0"/>
            </a:avLst>
          </a:prstGeom>
          <a:solidFill>
            <a:srgbClr val="FFCD00"/>
          </a:solidFill>
          <a:ln w="12700" algn="ctr">
            <a:solidFill>
              <a:srgbClr val="FFCD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Arial" panose="020B0604020202020204" pitchFamily="34" charset="0"/>
              <a:buChar char="•"/>
            </a:pPr>
            <a:r>
              <a:rPr lang="ja-JP" altLang="en-US" sz="1100"/>
              <a:t>タイトルの</a:t>
            </a:r>
            <a:r>
              <a:rPr lang="en-US" altLang="ja-JP" sz="1100"/>
              <a:t>XXXX</a:t>
            </a:r>
            <a:r>
              <a:rPr lang="ja-JP" altLang="en-US" sz="1100"/>
              <a:t>には応募事業名（プロジェクト名）を記載ください</a:t>
            </a:r>
            <a:br>
              <a:rPr lang="en-US" altLang="ja-JP" sz="1100"/>
            </a:br>
            <a:r>
              <a:rPr lang="en-US" altLang="ja-JP" sz="1100"/>
              <a:t>(</a:t>
            </a:r>
            <a:r>
              <a:rPr lang="ja-JP" altLang="en-US" sz="1100"/>
              <a:t>例：</a:t>
            </a:r>
            <a:r>
              <a:rPr lang="en-US" altLang="ja-JP" sz="1100"/>
              <a:t>XXXX</a:t>
            </a:r>
            <a:r>
              <a:rPr lang="ja-JP" altLang="en-US" sz="1100"/>
              <a:t>）</a:t>
            </a:r>
            <a:endParaRPr lang="en-US" altLang="ja-JP" sz="1100"/>
          </a:p>
        </p:txBody>
      </p:sp>
    </p:spTree>
    <p:extLst>
      <p:ext uri="{BB962C8B-B14F-4D97-AF65-F5344CB8AC3E}">
        <p14:creationId xmlns:p14="http://schemas.microsoft.com/office/powerpoint/2010/main" val="2882277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DDA58D0A-F8AC-E515-293B-1F9A54C01D70}"/>
              </a:ext>
            </a:extLst>
          </p:cNvPr>
          <p:cNvSpPr>
            <a:spLocks noGrp="1"/>
          </p:cNvSpPr>
          <p:nvPr>
            <p:ph type="body" sz="quarter" idx="16"/>
          </p:nvPr>
        </p:nvSpPr>
        <p:spPr>
          <a:xfrm>
            <a:off x="415925" y="152400"/>
            <a:ext cx="9074150" cy="323850"/>
          </a:xfrm>
        </p:spPr>
        <p:txBody>
          <a:bodyPr/>
          <a:lstStyle/>
          <a:p>
            <a:r>
              <a:rPr lang="ja-JP" altLang="en-US"/>
              <a:t>基本情報</a:t>
            </a:r>
            <a:endParaRPr kumimoji="1" lang="ja-JP" altLang="en-US"/>
          </a:p>
        </p:txBody>
      </p:sp>
      <p:graphicFrame>
        <p:nvGraphicFramePr>
          <p:cNvPr id="8" name="表 7">
            <a:extLst>
              <a:ext uri="{FF2B5EF4-FFF2-40B4-BE49-F238E27FC236}">
                <a16:creationId xmlns:a16="http://schemas.microsoft.com/office/drawing/2014/main" id="{E24D1CEE-FC5E-887F-3EFB-293F0D35D82A}"/>
              </a:ext>
            </a:extLst>
          </p:cNvPr>
          <p:cNvGraphicFramePr>
            <a:graphicFrameLocks noGrp="1"/>
          </p:cNvGraphicFramePr>
          <p:nvPr>
            <p:extLst>
              <p:ext uri="{D42A27DB-BD31-4B8C-83A1-F6EECF244321}">
                <p14:modId xmlns:p14="http://schemas.microsoft.com/office/powerpoint/2010/main" val="772493959"/>
              </p:ext>
            </p:extLst>
          </p:nvPr>
        </p:nvGraphicFramePr>
        <p:xfrm>
          <a:off x="417600" y="1476000"/>
          <a:ext cx="9072000" cy="1728000"/>
        </p:xfrm>
        <a:graphic>
          <a:graphicData uri="http://schemas.openxmlformats.org/drawingml/2006/table">
            <a:tbl>
              <a:tblPr firstRow="1" bandRow="1">
                <a:tableStyleId>{5940675A-B579-460E-94D1-54222C63F5DA}</a:tableStyleId>
              </a:tblPr>
              <a:tblGrid>
                <a:gridCol w="1926060">
                  <a:extLst>
                    <a:ext uri="{9D8B030D-6E8A-4147-A177-3AD203B41FA5}">
                      <a16:colId xmlns:a16="http://schemas.microsoft.com/office/drawing/2014/main" val="2888459973"/>
                    </a:ext>
                  </a:extLst>
                </a:gridCol>
                <a:gridCol w="7145940">
                  <a:extLst>
                    <a:ext uri="{9D8B030D-6E8A-4147-A177-3AD203B41FA5}">
                      <a16:colId xmlns:a16="http://schemas.microsoft.com/office/drawing/2014/main" val="3191874150"/>
                    </a:ext>
                  </a:extLst>
                </a:gridCol>
              </a:tblGrid>
              <a:tr h="432000">
                <a:tc>
                  <a:txBody>
                    <a:bodyPr/>
                    <a:lstStyle/>
                    <a:p>
                      <a:pPr algn="ctr"/>
                      <a:r>
                        <a:rPr kumimoji="1" lang="ja-JP" altLang="en-US" sz="1200" dirty="0"/>
                        <a:t>事業名</a:t>
                      </a:r>
                    </a:p>
                  </a:txBody>
                  <a:tcPr marL="36000" marR="36000" marT="36000" marB="36000" anchor="ctr">
                    <a:solidFill>
                      <a:schemeClr val="bg1">
                        <a:lumMod val="85000"/>
                      </a:schemeClr>
                    </a:solidFill>
                  </a:tcPr>
                </a:tc>
                <a:tc>
                  <a:txBody>
                    <a:bodyPr/>
                    <a:lstStyle/>
                    <a:p>
                      <a:pPr algn="l"/>
                      <a:endParaRPr kumimoji="1" lang="ja-JP" altLang="en-US" sz="1100" dirty="0"/>
                    </a:p>
                  </a:txBody>
                  <a:tcPr marL="36000" marR="36000" marT="36000" marB="36000" anchor="ctr"/>
                </a:tc>
                <a:extLst>
                  <a:ext uri="{0D108BD9-81ED-4DB2-BD59-A6C34878D82A}">
                    <a16:rowId xmlns:a16="http://schemas.microsoft.com/office/drawing/2014/main" val="3155361381"/>
                  </a:ext>
                </a:extLst>
              </a:tr>
              <a:tr h="432000">
                <a:tc>
                  <a:txBody>
                    <a:bodyPr/>
                    <a:lstStyle/>
                    <a:p>
                      <a:pPr algn="ctr"/>
                      <a:r>
                        <a:rPr kumimoji="1" lang="ja-JP" altLang="en-US" sz="1200"/>
                        <a:t>申請年月日</a:t>
                      </a:r>
                    </a:p>
                  </a:txBody>
                  <a:tcPr marL="36000" marR="36000" marT="36000" marB="36000" anchor="ctr">
                    <a:solidFill>
                      <a:schemeClr val="bg1">
                        <a:lumMod val="85000"/>
                      </a:schemeClr>
                    </a:solidFill>
                  </a:tcPr>
                </a:tc>
                <a:tc>
                  <a:txBody>
                    <a:bodyPr/>
                    <a:lstStyle/>
                    <a:p>
                      <a:pPr algn="l"/>
                      <a:endParaRPr kumimoji="1" lang="ja-JP" altLang="en-US" sz="1100" dirty="0"/>
                    </a:p>
                  </a:txBody>
                  <a:tcPr marL="36000" marR="36000" marT="36000" marB="36000" anchor="ctr"/>
                </a:tc>
                <a:extLst>
                  <a:ext uri="{0D108BD9-81ED-4DB2-BD59-A6C34878D82A}">
                    <a16:rowId xmlns:a16="http://schemas.microsoft.com/office/drawing/2014/main" val="2798738624"/>
                  </a:ext>
                </a:extLst>
              </a:tr>
              <a:tr h="432000">
                <a:tc>
                  <a:txBody>
                    <a:bodyPr/>
                    <a:lstStyle/>
                    <a:p>
                      <a:pPr algn="ctr"/>
                      <a:r>
                        <a:rPr kumimoji="1" lang="ja-JP" altLang="en-US" sz="1200" dirty="0"/>
                        <a:t>総事業費</a:t>
                      </a:r>
                    </a:p>
                  </a:txBody>
                  <a:tcPr marL="36000" marR="36000" marT="36000" marB="36000" anchor="ctr">
                    <a:solidFill>
                      <a:schemeClr val="bg1">
                        <a:lumMod val="85000"/>
                      </a:schemeClr>
                    </a:solidFill>
                  </a:tcPr>
                </a:tc>
                <a:tc>
                  <a:txBody>
                    <a:bodyPr/>
                    <a:lstStyle/>
                    <a:p>
                      <a:pPr algn="l"/>
                      <a:endParaRPr kumimoji="1" lang="ja-JP" altLang="en-US" sz="1100" dirty="0"/>
                    </a:p>
                  </a:txBody>
                  <a:tcPr marL="36000" marR="36000" marT="36000" marB="36000" anchor="ctr"/>
                </a:tc>
                <a:extLst>
                  <a:ext uri="{0D108BD9-81ED-4DB2-BD59-A6C34878D82A}">
                    <a16:rowId xmlns:a16="http://schemas.microsoft.com/office/drawing/2014/main" val="1487735065"/>
                  </a:ext>
                </a:extLst>
              </a:tr>
              <a:tr h="432000">
                <a:tc>
                  <a:txBody>
                    <a:bodyPr/>
                    <a:lstStyle/>
                    <a:p>
                      <a:pPr algn="ctr"/>
                      <a:r>
                        <a:rPr kumimoji="1" lang="ja-JP" altLang="en-US" sz="1200" dirty="0"/>
                        <a:t>助成金交付申請額</a:t>
                      </a:r>
                    </a:p>
                  </a:txBody>
                  <a:tcPr marL="36000" marR="36000" marT="36000" marB="36000" anchor="ctr">
                    <a:solidFill>
                      <a:schemeClr val="bg1">
                        <a:lumMod val="85000"/>
                      </a:schemeClr>
                    </a:solidFill>
                  </a:tcPr>
                </a:tc>
                <a:tc>
                  <a:txBody>
                    <a:bodyPr/>
                    <a:lstStyle/>
                    <a:p>
                      <a:pPr algn="l"/>
                      <a:endParaRPr kumimoji="1" lang="ja-JP" altLang="en-US" sz="1100" dirty="0"/>
                    </a:p>
                  </a:txBody>
                  <a:tcPr marL="36000" marR="36000" marT="36000" marB="36000" anchor="ctr"/>
                </a:tc>
                <a:extLst>
                  <a:ext uri="{0D108BD9-81ED-4DB2-BD59-A6C34878D82A}">
                    <a16:rowId xmlns:a16="http://schemas.microsoft.com/office/drawing/2014/main" val="970566337"/>
                  </a:ext>
                </a:extLst>
              </a:tr>
            </a:tbl>
          </a:graphicData>
        </a:graphic>
      </p:graphicFrame>
      <p:sp>
        <p:nvSpPr>
          <p:cNvPr id="13" name="テキスト プレースホルダー 2">
            <a:extLst>
              <a:ext uri="{FF2B5EF4-FFF2-40B4-BE49-F238E27FC236}">
                <a16:creationId xmlns:a16="http://schemas.microsoft.com/office/drawing/2014/main" id="{DA4EC125-B587-2D87-5380-358A5C67E83D}"/>
              </a:ext>
            </a:extLst>
          </p:cNvPr>
          <p:cNvSpPr txBox="1">
            <a:spLocks/>
          </p:cNvSpPr>
          <p:nvPr/>
        </p:nvSpPr>
        <p:spPr bwMode="gray">
          <a:xfrm>
            <a:off x="415925" y="3600000"/>
            <a:ext cx="4356000" cy="468000"/>
          </a:xfrm>
          <a:prstGeom prst="rect">
            <a:avLst/>
          </a:prstGeom>
        </p:spPr>
        <p:txBody>
          <a:bodyPr vert="horz" wrap="none" lIns="0" tIns="0" rIns="0" bIns="0" rtlCol="0" anchor="ctr">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kern="1200">
                <a:solidFill>
                  <a:schemeClr val="accent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dirty="0">
                <a:solidFill>
                  <a:schemeClr val="accent6"/>
                </a:solidFill>
              </a:rPr>
              <a:t>代表企業情報</a:t>
            </a:r>
          </a:p>
        </p:txBody>
      </p:sp>
      <p:graphicFrame>
        <p:nvGraphicFramePr>
          <p:cNvPr id="2" name="表 1">
            <a:extLst>
              <a:ext uri="{FF2B5EF4-FFF2-40B4-BE49-F238E27FC236}">
                <a16:creationId xmlns:a16="http://schemas.microsoft.com/office/drawing/2014/main" id="{B0FF5B50-421C-4CFD-7E6B-7AB67C46DFC2}"/>
              </a:ext>
            </a:extLst>
          </p:cNvPr>
          <p:cNvGraphicFramePr>
            <a:graphicFrameLocks noGrp="1"/>
          </p:cNvGraphicFramePr>
          <p:nvPr>
            <p:extLst>
              <p:ext uri="{D42A27DB-BD31-4B8C-83A1-F6EECF244321}">
                <p14:modId xmlns:p14="http://schemas.microsoft.com/office/powerpoint/2010/main" val="3624314547"/>
              </p:ext>
            </p:extLst>
          </p:nvPr>
        </p:nvGraphicFramePr>
        <p:xfrm>
          <a:off x="417597" y="4068000"/>
          <a:ext cx="9072000" cy="2268000"/>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2384652477"/>
                    </a:ext>
                  </a:extLst>
                </a:gridCol>
                <a:gridCol w="1044000">
                  <a:extLst>
                    <a:ext uri="{9D8B030D-6E8A-4147-A177-3AD203B41FA5}">
                      <a16:colId xmlns:a16="http://schemas.microsoft.com/office/drawing/2014/main" val="4076398131"/>
                    </a:ext>
                  </a:extLst>
                </a:gridCol>
                <a:gridCol w="3168000">
                  <a:extLst>
                    <a:ext uri="{9D8B030D-6E8A-4147-A177-3AD203B41FA5}">
                      <a16:colId xmlns:a16="http://schemas.microsoft.com/office/drawing/2014/main" val="1236302195"/>
                    </a:ext>
                  </a:extLst>
                </a:gridCol>
                <a:gridCol w="1044000">
                  <a:extLst>
                    <a:ext uri="{9D8B030D-6E8A-4147-A177-3AD203B41FA5}">
                      <a16:colId xmlns:a16="http://schemas.microsoft.com/office/drawing/2014/main" val="3555824710"/>
                    </a:ext>
                  </a:extLst>
                </a:gridCol>
                <a:gridCol w="3168000">
                  <a:extLst>
                    <a:ext uri="{9D8B030D-6E8A-4147-A177-3AD203B41FA5}">
                      <a16:colId xmlns:a16="http://schemas.microsoft.com/office/drawing/2014/main" val="2686088253"/>
                    </a:ext>
                  </a:extLst>
                </a:gridCol>
              </a:tblGrid>
              <a:tr h="360000">
                <a:tc rowSpan="4">
                  <a:txBody>
                    <a:bodyPr/>
                    <a:lstStyle/>
                    <a:p>
                      <a:pPr algn="ctr"/>
                      <a:r>
                        <a:rPr kumimoji="1" lang="ja-JP" altLang="en-US" sz="1100" b="0" dirty="0">
                          <a:latin typeface="+mn-ea"/>
                          <a:ea typeface="+mn-ea"/>
                        </a:rPr>
                        <a:t>企業</a:t>
                      </a:r>
                      <a:endParaRPr kumimoji="1" lang="en-US" altLang="ja-JP" sz="1100" b="0" dirty="0">
                        <a:latin typeface="+mn-ea"/>
                        <a:ea typeface="+mn-ea"/>
                      </a:endParaRPr>
                    </a:p>
                    <a:p>
                      <a:pPr algn="ctr"/>
                      <a:r>
                        <a:rPr kumimoji="1" lang="ja-JP" altLang="en-US" sz="1100" b="0" dirty="0">
                          <a:latin typeface="+mn-ea"/>
                          <a:ea typeface="+mn-ea"/>
                        </a:rPr>
                        <a:t>情報</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r>
                        <a:rPr kumimoji="1" lang="ja-JP" altLang="en-US" sz="1100" b="0" dirty="0">
                          <a:latin typeface="+mn-ea"/>
                          <a:ea typeface="+mn-ea"/>
                        </a:rPr>
                        <a:t>企業名</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gridSpan="3">
                  <a:txBody>
                    <a:bodyPr/>
                    <a:lstStyle/>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100"/>
                    </a:p>
                  </a:txBody>
                  <a:tcPr marL="36000" marR="36000" marT="36000" marB="36000" anchor="ctr"/>
                </a:tc>
                <a:tc hMerge="1">
                  <a:txBody>
                    <a:bodyPr/>
                    <a:lstStyle/>
                    <a:p>
                      <a:pPr algn="l"/>
                      <a:endParaRPr kumimoji="1" lang="ja-JP" altLang="en-US" sz="1000"/>
                    </a:p>
                  </a:txBody>
                  <a:tcPr marL="36000" marR="36000" marT="36000" marB="36000" anchor="ctr"/>
                </a:tc>
                <a:extLst>
                  <a:ext uri="{0D108BD9-81ED-4DB2-BD59-A6C34878D82A}">
                    <a16:rowId xmlns:a16="http://schemas.microsoft.com/office/drawing/2014/main" val="904880995"/>
                  </a:ext>
                </a:extLst>
              </a:tr>
              <a:tr h="468000">
                <a:tc vMerge="1">
                  <a:txBody>
                    <a:bodyPr/>
                    <a:lstStyle/>
                    <a:p>
                      <a:endParaRPr kumimoji="1" lang="ja-JP" altLang="en-US"/>
                    </a:p>
                  </a:txBody>
                  <a:tcPr/>
                </a:tc>
                <a:tc>
                  <a:txBody>
                    <a:bodyPr/>
                    <a:lstStyle/>
                    <a:p>
                      <a:pPr algn="ctr"/>
                      <a:r>
                        <a:rPr kumimoji="1" lang="ja-JP" altLang="en-US" sz="1100" b="0" dirty="0">
                          <a:latin typeface="+mn-ea"/>
                          <a:ea typeface="+mn-ea"/>
                        </a:rPr>
                        <a:t>本店所在地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marL="0" marR="0" lvl="0" indent="0" algn="l" defTabSz="742923" rtl="0" eaLnBrk="1" fontAlgn="auto" latinLnBrk="0" hangingPunct="1">
                        <a:lnSpc>
                          <a:spcPct val="100000"/>
                        </a:lnSpc>
                        <a:spcBef>
                          <a:spcPts val="0"/>
                        </a:spcBef>
                        <a:spcAft>
                          <a:spcPts val="0"/>
                        </a:spcAft>
                        <a:buClrTx/>
                        <a:buSzTx/>
                        <a:buFontTx/>
                        <a:buNone/>
                        <a:tabLst/>
                        <a:defRPr/>
                      </a:pPr>
                      <a:r>
                        <a:rPr kumimoji="1" lang="ja-JP" altLang="en-US" sz="1100" b="0" dirty="0">
                          <a:latin typeface="+mn-ea"/>
                          <a:ea typeface="+mn-ea"/>
                        </a:rPr>
                        <a:t>〒</a:t>
                      </a:r>
                      <a:endParaRPr kumimoji="1" lang="en-US" altLang="ja-JP" sz="1100" b="0" dirty="0">
                        <a:latin typeface="+mn-ea"/>
                        <a:ea typeface="+mn-ea"/>
                      </a:endParaRPr>
                    </a:p>
                    <a:p>
                      <a:pPr marL="0" marR="0" lvl="0" indent="0" algn="l" defTabSz="742923" rtl="0" eaLnBrk="1" fontAlgn="auto" latinLnBrk="0" hangingPunct="1">
                        <a:lnSpc>
                          <a:spcPct val="100000"/>
                        </a:lnSpc>
                        <a:spcBef>
                          <a:spcPts val="0"/>
                        </a:spcBef>
                        <a:spcAft>
                          <a:spcPts val="0"/>
                        </a:spcAft>
                        <a:buClrTx/>
                        <a:buSzTx/>
                        <a:buFontTx/>
                        <a:buNone/>
                        <a:tabLst/>
                        <a:defRPr/>
                      </a:pPr>
                      <a:endParaRPr kumimoji="1" lang="en-US" altLang="ja-JP"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mn-ea"/>
                          <a:ea typeface="+mn-ea"/>
                        </a:rPr>
                        <a:t>都内所在地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l"/>
                      <a:r>
                        <a:rPr kumimoji="1" lang="ja-JP" altLang="en-US" sz="1100" b="0" dirty="0">
                          <a:latin typeface="+mn-ea"/>
                          <a:ea typeface="+mn-ea"/>
                        </a:rPr>
                        <a:t>〒</a:t>
                      </a:r>
                      <a:endParaRPr kumimoji="1" lang="en-US" altLang="ja-JP" sz="1100" b="0" dirty="0">
                        <a:latin typeface="+mn-ea"/>
                        <a:ea typeface="+mn-ea"/>
                      </a:endParaRPr>
                    </a:p>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8958394"/>
                  </a:ext>
                </a:extLst>
              </a:tr>
              <a:tr h="360000">
                <a:tc vMerge="1">
                  <a:txBody>
                    <a:bodyPr/>
                    <a:lstStyle/>
                    <a:p>
                      <a:pPr algn="ctr"/>
                      <a:endParaRPr kumimoji="1" lang="ja-JP" altLang="en-US" sz="1100"/>
                    </a:p>
                  </a:txBody>
                  <a:tcPr marL="84406" marR="84406" marT="42203" marB="42203" anchor="ctr">
                    <a:solidFill>
                      <a:schemeClr val="bg1">
                        <a:lumMod val="85000"/>
                      </a:schemeClr>
                    </a:solidFill>
                  </a:tcPr>
                </a:tc>
                <a:tc>
                  <a:txBody>
                    <a:bodyPr/>
                    <a:lstStyle/>
                    <a:p>
                      <a:pPr algn="ctr"/>
                      <a:r>
                        <a:rPr kumimoji="1" lang="ja-JP" altLang="en-US" sz="1100" b="0" dirty="0">
                          <a:latin typeface="+mn-ea"/>
                          <a:ea typeface="+mn-ea"/>
                        </a:rPr>
                        <a:t>代表者役職</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mn-ea"/>
                          <a:ea typeface="+mn-ea"/>
                        </a:rPr>
                        <a:t>業種</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3139331"/>
                  </a:ext>
                </a:extLst>
              </a:tr>
              <a:tr h="360000">
                <a:tc vMerge="1">
                  <a:txBody>
                    <a:bodyPr/>
                    <a:lstStyle/>
                    <a:p>
                      <a:pPr algn="ctr"/>
                      <a:endParaRPr kumimoji="1" lang="ja-JP" altLang="en-US" sz="1100"/>
                    </a:p>
                  </a:txBody>
                  <a:tcPr marL="84406" marR="84406" marT="42203" marB="42203" anchor="ctr">
                    <a:solidFill>
                      <a:schemeClr val="bg1">
                        <a:lumMod val="85000"/>
                      </a:schemeClr>
                    </a:solidFill>
                  </a:tcPr>
                </a:tc>
                <a:tc>
                  <a:txBody>
                    <a:bodyPr/>
                    <a:lstStyle/>
                    <a:p>
                      <a:pPr algn="ctr"/>
                      <a:r>
                        <a:rPr kumimoji="1" lang="ja-JP" altLang="en-US" sz="1100" b="0" dirty="0">
                          <a:latin typeface="+mn-ea"/>
                          <a:ea typeface="+mn-ea"/>
                        </a:rPr>
                        <a:t>代表者氏名</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42923" rtl="0" eaLnBrk="1" fontAlgn="auto" latinLnBrk="0" hangingPunct="1">
                        <a:lnSpc>
                          <a:spcPct val="100000"/>
                        </a:lnSpc>
                        <a:spcBef>
                          <a:spcPts val="0"/>
                        </a:spcBef>
                        <a:spcAft>
                          <a:spcPts val="0"/>
                        </a:spcAft>
                        <a:buClrTx/>
                        <a:buSzTx/>
                        <a:buFontTx/>
                        <a:buNone/>
                        <a:tabLst/>
                        <a:defRPr/>
                      </a:pPr>
                      <a:r>
                        <a:rPr kumimoji="1" lang="ja-JP" altLang="en-US" sz="1100" b="0" dirty="0">
                          <a:latin typeface="+mn-ea"/>
                          <a:ea typeface="+mn-ea"/>
                        </a:rPr>
                        <a:t>従業員数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323913"/>
                  </a:ext>
                </a:extLst>
              </a:tr>
              <a:tr h="360000">
                <a:tc rowSpan="2">
                  <a:txBody>
                    <a:bodyPr/>
                    <a:lstStyle/>
                    <a:p>
                      <a:pPr algn="ctr"/>
                      <a:r>
                        <a:rPr kumimoji="1" lang="ja-JP" altLang="en-US" sz="1100" b="0">
                          <a:latin typeface="+mn-ea"/>
                          <a:ea typeface="+mn-ea"/>
                        </a:rPr>
                        <a:t>担当者</a:t>
                      </a:r>
                      <a:endParaRPr kumimoji="1" lang="en-US" altLang="ja-JP" sz="1100" b="0">
                        <a:latin typeface="+mn-ea"/>
                        <a:ea typeface="+mn-ea"/>
                      </a:endParaRPr>
                    </a:p>
                    <a:p>
                      <a:pPr algn="ctr"/>
                      <a:r>
                        <a:rPr kumimoji="1" lang="ja-JP" altLang="en-US" sz="1100" b="0">
                          <a:latin typeface="+mn-ea"/>
                          <a:ea typeface="+mn-ea"/>
                        </a:rPr>
                        <a:t>情報</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r>
                        <a:rPr kumimoji="1" lang="ja-JP" altLang="en-US" sz="1100" b="0" dirty="0">
                          <a:latin typeface="+mn-ea"/>
                          <a:ea typeface="+mn-ea"/>
                        </a:rPr>
                        <a:t>部署・役職</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mn-ea"/>
                          <a:ea typeface="+mn-ea"/>
                        </a:rPr>
                        <a:t>電話番号</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3658257"/>
                  </a:ext>
                </a:extLst>
              </a:tr>
              <a:tr h="360000">
                <a:tc vMerge="1">
                  <a:txBody>
                    <a:bodyPr/>
                    <a:lstStyle/>
                    <a:p>
                      <a:pPr algn="ctr"/>
                      <a:endParaRPr kumimoji="1" lang="ja-JP" altLang="en-US" sz="1100"/>
                    </a:p>
                  </a:txBody>
                  <a:tcPr marL="84406" marR="84406" marT="42203" marB="42203" anchor="ctr">
                    <a:solidFill>
                      <a:schemeClr val="bg1">
                        <a:lumMod val="85000"/>
                      </a:schemeClr>
                    </a:solidFill>
                  </a:tcPr>
                </a:tc>
                <a:tc>
                  <a:txBody>
                    <a:bodyPr/>
                    <a:lstStyle/>
                    <a:p>
                      <a:pPr algn="ctr"/>
                      <a:r>
                        <a:rPr kumimoji="1" lang="ja-JP" altLang="en-US" sz="1100" b="0" dirty="0">
                          <a:latin typeface="+mn-ea"/>
                          <a:ea typeface="+mn-ea"/>
                        </a:rPr>
                        <a:t>氏名</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42923" rtl="0" eaLnBrk="1" fontAlgn="auto" latinLnBrk="0" hangingPunct="1">
                        <a:lnSpc>
                          <a:spcPct val="100000"/>
                        </a:lnSpc>
                        <a:spcBef>
                          <a:spcPts val="0"/>
                        </a:spcBef>
                        <a:spcAft>
                          <a:spcPts val="0"/>
                        </a:spcAft>
                        <a:buClrTx/>
                        <a:buSzTx/>
                        <a:buFontTx/>
                        <a:buNone/>
                        <a:tabLst/>
                        <a:defRPr/>
                      </a:pPr>
                      <a:r>
                        <a:rPr kumimoji="1" lang="ja-JP" altLang="en-US" sz="1100" b="0" dirty="0">
                          <a:latin typeface="+mn-ea"/>
                          <a:ea typeface="+mn-ea"/>
                        </a:rPr>
                        <a:t>メールアドレス</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l"/>
                      <a:endParaRPr kumimoji="1" lang="ja-JP" altLang="en-US" sz="1100" b="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1310158"/>
                  </a:ext>
                </a:extLst>
              </a:tr>
            </a:tbl>
          </a:graphicData>
        </a:graphic>
      </p:graphicFrame>
      <p:sp>
        <p:nvSpPr>
          <p:cNvPr id="9" name="テキスト プレースホルダー 8">
            <a:extLst>
              <a:ext uri="{FF2B5EF4-FFF2-40B4-BE49-F238E27FC236}">
                <a16:creationId xmlns:a16="http://schemas.microsoft.com/office/drawing/2014/main" id="{A6207BE9-B4C4-D0AB-827C-C37766A98C62}"/>
              </a:ext>
            </a:extLst>
          </p:cNvPr>
          <p:cNvSpPr>
            <a:spLocks noGrp="1"/>
          </p:cNvSpPr>
          <p:nvPr>
            <p:ph type="body" sz="quarter" idx="15"/>
          </p:nvPr>
        </p:nvSpPr>
        <p:spPr/>
        <p:txBody>
          <a:bodyPr/>
          <a:lstStyle/>
          <a:p>
            <a:r>
              <a:rPr lang="ja-JP" altLang="en-US" dirty="0"/>
              <a:t>申請事業</a:t>
            </a:r>
          </a:p>
        </p:txBody>
      </p:sp>
    </p:spTree>
    <p:extLst>
      <p:ext uri="{BB962C8B-B14F-4D97-AF65-F5344CB8AC3E}">
        <p14:creationId xmlns:p14="http://schemas.microsoft.com/office/powerpoint/2010/main" val="2222826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DDA58D0A-F8AC-E515-293B-1F9A54C01D70}"/>
              </a:ext>
            </a:extLst>
          </p:cNvPr>
          <p:cNvSpPr>
            <a:spLocks noGrp="1"/>
          </p:cNvSpPr>
          <p:nvPr>
            <p:ph type="body" sz="quarter" idx="16"/>
          </p:nvPr>
        </p:nvSpPr>
        <p:spPr>
          <a:xfrm>
            <a:off x="415925" y="152400"/>
            <a:ext cx="9074150" cy="323850"/>
          </a:xfrm>
        </p:spPr>
        <p:txBody>
          <a:bodyPr/>
          <a:lstStyle/>
          <a:p>
            <a:r>
              <a:rPr lang="ja-JP" altLang="en-US"/>
              <a:t>基本情報</a:t>
            </a:r>
            <a:endParaRPr kumimoji="1" lang="ja-JP" altLang="en-US"/>
          </a:p>
        </p:txBody>
      </p:sp>
      <p:sp>
        <p:nvSpPr>
          <p:cNvPr id="25" name="テキスト プレースホルダー 2">
            <a:extLst>
              <a:ext uri="{FF2B5EF4-FFF2-40B4-BE49-F238E27FC236}">
                <a16:creationId xmlns:a16="http://schemas.microsoft.com/office/drawing/2014/main" id="{E8882F68-F2BA-D944-81DD-65F1330DED97}"/>
              </a:ext>
            </a:extLst>
          </p:cNvPr>
          <p:cNvSpPr>
            <a:spLocks noGrp="1"/>
          </p:cNvSpPr>
          <p:nvPr>
            <p:ph type="body" sz="quarter" idx="15"/>
          </p:nvPr>
        </p:nvSpPr>
        <p:spPr>
          <a:xfrm>
            <a:off x="416496" y="1008000"/>
            <a:ext cx="4356000" cy="468000"/>
          </a:xfrm>
        </p:spPr>
        <p:txBody>
          <a:bodyPr/>
          <a:lstStyle/>
          <a:p>
            <a:r>
              <a:rPr lang="ja-JP" altLang="en-US">
                <a:solidFill>
                  <a:schemeClr val="accent6"/>
                </a:solidFill>
              </a:rPr>
              <a:t>事業推進体制</a:t>
            </a:r>
            <a:endParaRPr kumimoji="1" lang="ja-JP" altLang="en-US">
              <a:solidFill>
                <a:schemeClr val="accent6"/>
              </a:solidFill>
            </a:endParaRPr>
          </a:p>
        </p:txBody>
      </p:sp>
      <p:cxnSp>
        <p:nvCxnSpPr>
          <p:cNvPr id="7" name="直線矢印コネクタ 6">
            <a:extLst>
              <a:ext uri="{FF2B5EF4-FFF2-40B4-BE49-F238E27FC236}">
                <a16:creationId xmlns:a16="http://schemas.microsoft.com/office/drawing/2014/main" id="{7348E954-3427-A209-3DE0-6319D8AEDE3A}"/>
              </a:ext>
            </a:extLst>
          </p:cNvPr>
          <p:cNvCxnSpPr>
            <a:cxnSpLocks/>
          </p:cNvCxnSpPr>
          <p:nvPr/>
        </p:nvCxnSpPr>
        <p:spPr bwMode="gray">
          <a:xfrm>
            <a:off x="4722853" y="2334112"/>
            <a:ext cx="450000" cy="0"/>
          </a:xfrm>
          <a:prstGeom prst="straightConnector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グループ化 27">
            <a:extLst>
              <a:ext uri="{FF2B5EF4-FFF2-40B4-BE49-F238E27FC236}">
                <a16:creationId xmlns:a16="http://schemas.microsoft.com/office/drawing/2014/main" id="{4694454B-3A1E-5300-C6EE-FDA213F12C61}"/>
              </a:ext>
            </a:extLst>
          </p:cNvPr>
          <p:cNvGrpSpPr/>
          <p:nvPr/>
        </p:nvGrpSpPr>
        <p:grpSpPr>
          <a:xfrm>
            <a:off x="418850" y="1585359"/>
            <a:ext cx="4320000" cy="251722"/>
            <a:chOff x="710516" y="2420931"/>
            <a:chExt cx="4356000" cy="251722"/>
          </a:xfrm>
        </p:grpSpPr>
        <p:sp>
          <p:nvSpPr>
            <p:cNvPr id="29" name="テキスト ボックス 28">
              <a:extLst>
                <a:ext uri="{FF2B5EF4-FFF2-40B4-BE49-F238E27FC236}">
                  <a16:creationId xmlns:a16="http://schemas.microsoft.com/office/drawing/2014/main" id="{395A5A00-4160-3F07-B7D5-00190AFCBF9A}"/>
                </a:ext>
              </a:extLst>
            </p:cNvPr>
            <p:cNvSpPr txBox="1"/>
            <p:nvPr/>
          </p:nvSpPr>
          <p:spPr bwMode="gray">
            <a:xfrm>
              <a:off x="710516" y="2420931"/>
              <a:ext cx="4356000" cy="215444"/>
            </a:xfrm>
            <a:prstGeom prst="rect">
              <a:avLst/>
            </a:prstGeom>
            <a:noFill/>
          </p:spPr>
          <p:txBody>
            <a:bodyPr wrap="square" lIns="0" tIns="0" rIns="0" bIns="0" rtlCol="0" anchor="ctr">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prstClr val="black"/>
                  </a:solidFill>
                  <a:latin typeface="+mn-lt"/>
                  <a:cs typeface="+mn-cs"/>
                </a:rPr>
                <a:t>代表企業（構成企業）</a:t>
              </a:r>
              <a:endParaRPr kumimoji="1" lang="ja-JP" altLang="en-US" sz="1400" b="1" i="0" u="none" strike="noStrike" kern="1200" cap="none" spc="0" normalizeH="0" baseline="0" noProof="0">
                <a:ln>
                  <a:noFill/>
                </a:ln>
                <a:solidFill>
                  <a:prstClr val="black"/>
                </a:solidFill>
                <a:effectLst/>
                <a:uLnTx/>
                <a:uFillTx/>
                <a:latin typeface="+mn-lt"/>
                <a:ea typeface="+mn-ea"/>
                <a:cs typeface="+mn-cs"/>
              </a:endParaRPr>
            </a:p>
          </p:txBody>
        </p:sp>
        <p:cxnSp>
          <p:nvCxnSpPr>
            <p:cNvPr id="30" name="直線矢印コネクタ 29">
              <a:extLst>
                <a:ext uri="{FF2B5EF4-FFF2-40B4-BE49-F238E27FC236}">
                  <a16:creationId xmlns:a16="http://schemas.microsoft.com/office/drawing/2014/main" id="{E2AF7032-1B31-5048-629E-12E1DD791890}"/>
                </a:ext>
              </a:extLst>
            </p:cNvPr>
            <p:cNvCxnSpPr>
              <a:cxnSpLocks/>
            </p:cNvCxnSpPr>
            <p:nvPr/>
          </p:nvCxnSpPr>
          <p:spPr bwMode="gray">
            <a:xfrm>
              <a:off x="710516" y="2672653"/>
              <a:ext cx="4356000" cy="0"/>
            </a:xfrm>
            <a:prstGeom prst="straightConnector1">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31" name="グループ化 30">
            <a:extLst>
              <a:ext uri="{FF2B5EF4-FFF2-40B4-BE49-F238E27FC236}">
                <a16:creationId xmlns:a16="http://schemas.microsoft.com/office/drawing/2014/main" id="{4B41A4FC-C496-1477-2042-E18C11ABB02B}"/>
              </a:ext>
            </a:extLst>
          </p:cNvPr>
          <p:cNvGrpSpPr/>
          <p:nvPr/>
        </p:nvGrpSpPr>
        <p:grpSpPr>
          <a:xfrm>
            <a:off x="5170629" y="1585359"/>
            <a:ext cx="4320000" cy="251722"/>
            <a:chOff x="710516" y="2420931"/>
            <a:chExt cx="4356000" cy="251722"/>
          </a:xfrm>
        </p:grpSpPr>
        <p:sp>
          <p:nvSpPr>
            <p:cNvPr id="32" name="テキスト ボックス 31">
              <a:extLst>
                <a:ext uri="{FF2B5EF4-FFF2-40B4-BE49-F238E27FC236}">
                  <a16:creationId xmlns:a16="http://schemas.microsoft.com/office/drawing/2014/main" id="{20A98E9B-07E4-FBA9-819E-A5A0AFF7466A}"/>
                </a:ext>
              </a:extLst>
            </p:cNvPr>
            <p:cNvSpPr txBox="1"/>
            <p:nvPr/>
          </p:nvSpPr>
          <p:spPr bwMode="gray">
            <a:xfrm>
              <a:off x="710516" y="2420931"/>
              <a:ext cx="4356000" cy="215444"/>
            </a:xfrm>
            <a:prstGeom prst="rect">
              <a:avLst/>
            </a:prstGeom>
            <a:noFill/>
          </p:spPr>
          <p:txBody>
            <a:bodyPr wrap="square" lIns="0" tIns="0" rIns="0" bIns="0" rtlCol="0" anchor="ctr">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構成企業・協力企業</a:t>
              </a:r>
            </a:p>
          </p:txBody>
        </p:sp>
        <p:cxnSp>
          <p:nvCxnSpPr>
            <p:cNvPr id="33" name="直線矢印コネクタ 32">
              <a:extLst>
                <a:ext uri="{FF2B5EF4-FFF2-40B4-BE49-F238E27FC236}">
                  <a16:creationId xmlns:a16="http://schemas.microsoft.com/office/drawing/2014/main" id="{B4B97A50-B68E-DE53-86E3-3347CBB37770}"/>
                </a:ext>
              </a:extLst>
            </p:cNvPr>
            <p:cNvCxnSpPr>
              <a:cxnSpLocks/>
            </p:cNvCxnSpPr>
            <p:nvPr/>
          </p:nvCxnSpPr>
          <p:spPr bwMode="gray">
            <a:xfrm>
              <a:off x="710516" y="2672653"/>
              <a:ext cx="4356000" cy="0"/>
            </a:xfrm>
            <a:prstGeom prst="straightConnector1">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grpSp>
      <p:graphicFrame>
        <p:nvGraphicFramePr>
          <p:cNvPr id="38" name="表 37">
            <a:extLst>
              <a:ext uri="{FF2B5EF4-FFF2-40B4-BE49-F238E27FC236}">
                <a16:creationId xmlns:a16="http://schemas.microsoft.com/office/drawing/2014/main" id="{3DBC371C-B1F7-9AD8-5E9E-E383DF3741BF}"/>
              </a:ext>
            </a:extLst>
          </p:cNvPr>
          <p:cNvGraphicFramePr>
            <a:graphicFrameLocks noGrp="1"/>
          </p:cNvGraphicFramePr>
          <p:nvPr/>
        </p:nvGraphicFramePr>
        <p:xfrm>
          <a:off x="418850" y="2038739"/>
          <a:ext cx="4320000" cy="2484000"/>
        </p:xfrm>
        <a:graphic>
          <a:graphicData uri="http://schemas.openxmlformats.org/drawingml/2006/table">
            <a:tbl>
              <a:tblPr firstRow="1" bandRow="1">
                <a:tableStyleId>{5940675A-B579-460E-94D1-54222C63F5DA}</a:tableStyleId>
              </a:tblPr>
              <a:tblGrid>
                <a:gridCol w="1440000">
                  <a:extLst>
                    <a:ext uri="{9D8B030D-6E8A-4147-A177-3AD203B41FA5}">
                      <a16:colId xmlns:a16="http://schemas.microsoft.com/office/drawing/2014/main" val="2993544652"/>
                    </a:ext>
                  </a:extLst>
                </a:gridCol>
                <a:gridCol w="2880000">
                  <a:extLst>
                    <a:ext uri="{9D8B030D-6E8A-4147-A177-3AD203B41FA5}">
                      <a16:colId xmlns:a16="http://schemas.microsoft.com/office/drawing/2014/main" val="896301816"/>
                    </a:ext>
                  </a:extLst>
                </a:gridCol>
              </a:tblGrid>
              <a:tr h="540000">
                <a:tc gridSpan="2">
                  <a:txBody>
                    <a:bodyPr/>
                    <a:lstStyle/>
                    <a:p>
                      <a:pPr algn="l"/>
                      <a:r>
                        <a:rPr kumimoji="1" lang="ja-JP" altLang="en-US" sz="1200" b="0">
                          <a:solidFill>
                            <a:prstClr val="black"/>
                          </a:solidFill>
                          <a:latin typeface="+mn-lt"/>
                          <a:cs typeface="+mn-cs"/>
                        </a:rPr>
                        <a:t>㈱</a:t>
                      </a:r>
                      <a:r>
                        <a:rPr kumimoji="1" lang="en-US" altLang="ja-JP" sz="1200" b="0" err="1">
                          <a:solidFill>
                            <a:prstClr val="black"/>
                          </a:solidFill>
                          <a:latin typeface="+mn-lt"/>
                          <a:cs typeface="+mn-cs"/>
                        </a:rPr>
                        <a:t>xxxxxxxxxx</a:t>
                      </a:r>
                      <a:endParaRPr kumimoji="1" lang="en-US" altLang="ja-JP" sz="1200" b="0">
                        <a:solidFill>
                          <a:prstClr val="black"/>
                        </a:solidFill>
                        <a:latin typeface="+mn-lt"/>
                        <a:cs typeface="+mn-cs"/>
                      </a:endParaRPr>
                    </a:p>
                    <a:p>
                      <a:pPr algn="l"/>
                      <a:r>
                        <a:rPr kumimoji="1" lang="ja-JP" altLang="en-US" sz="1200" b="0">
                          <a:solidFill>
                            <a:prstClr val="black"/>
                          </a:solidFill>
                          <a:latin typeface="+mn-lt"/>
                          <a:ea typeface="+mn-ea"/>
                          <a:cs typeface="+mn-cs"/>
                        </a:rPr>
                        <a:t>事業統括・開発とりまとめ</a:t>
                      </a:r>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l"/>
                      <a:endParaRPr kumimoji="1" lang="ja-JP" altLang="en-US" sz="1200">
                        <a:latin typeface="+mn-ea"/>
                        <a:ea typeface="+mn-ea"/>
                      </a:endParaRPr>
                    </a:p>
                  </a:txBody>
                  <a:tcPr marL="36000" marR="36000" marT="36000" marB="36000" anchor="ctr"/>
                </a:tc>
                <a:extLst>
                  <a:ext uri="{0D108BD9-81ED-4DB2-BD59-A6C34878D82A}">
                    <a16:rowId xmlns:a16="http://schemas.microsoft.com/office/drawing/2014/main" val="104683677"/>
                  </a:ext>
                </a:extLst>
              </a:tr>
              <a:tr h="324000">
                <a:tc>
                  <a:txBody>
                    <a:bodyPr/>
                    <a:lstStyle/>
                    <a:p>
                      <a:pPr algn="l"/>
                      <a:r>
                        <a:rPr kumimoji="1" lang="ja-JP" altLang="en-US" sz="1200" b="0">
                          <a:latin typeface="+mn-ea"/>
                          <a:ea typeface="+mn-ea"/>
                        </a:rPr>
                        <a:t>従事者名</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kumimoji="1" lang="ja-JP" altLang="en-US" sz="1200" b="0">
                          <a:latin typeface="+mn-ea"/>
                          <a:ea typeface="+mn-ea"/>
                        </a:rPr>
                        <a:t>役割</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94655973"/>
                  </a:ext>
                </a:extLst>
              </a:tr>
              <a:tr h="324000">
                <a:tc>
                  <a:txBody>
                    <a:bodyPr/>
                    <a:lstStyle/>
                    <a:p>
                      <a:pPr algn="l"/>
                      <a:r>
                        <a:rPr kumimoji="1" lang="ja-JP" altLang="en-US" sz="1200" b="0">
                          <a:latin typeface="+mn-ea"/>
                          <a:ea typeface="+mn-ea"/>
                        </a:rPr>
                        <a:t>東京　太郎</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kumimoji="1" lang="ja-JP" altLang="en-US" sz="1200" b="0">
                          <a:latin typeface="+mn-ea"/>
                          <a:ea typeface="+mn-ea"/>
                        </a:rPr>
                        <a:t>統括責任者</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74712"/>
                  </a:ext>
                </a:extLst>
              </a:tr>
              <a:tr h="324000">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934459"/>
                  </a:ext>
                </a:extLst>
              </a:tr>
              <a:tr h="324000">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2615143"/>
                  </a:ext>
                </a:extLst>
              </a:tr>
              <a:tr h="324000">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941725"/>
                  </a:ext>
                </a:extLst>
              </a:tr>
              <a:tr h="324000">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endParaRPr kumimoji="1" lang="ja-JP" altLang="en-US" sz="1200" b="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8059618"/>
                  </a:ext>
                </a:extLst>
              </a:tr>
            </a:tbl>
          </a:graphicData>
        </a:graphic>
      </p:graphicFrame>
      <p:graphicFrame>
        <p:nvGraphicFramePr>
          <p:cNvPr id="39" name="表 38">
            <a:extLst>
              <a:ext uri="{FF2B5EF4-FFF2-40B4-BE49-F238E27FC236}">
                <a16:creationId xmlns:a16="http://schemas.microsoft.com/office/drawing/2014/main" id="{F0F51925-AD2F-7E21-D14A-9F42723903A4}"/>
              </a:ext>
            </a:extLst>
          </p:cNvPr>
          <p:cNvGraphicFramePr>
            <a:graphicFrameLocks noGrp="1"/>
          </p:cNvGraphicFramePr>
          <p:nvPr/>
        </p:nvGraphicFramePr>
        <p:xfrm>
          <a:off x="5170629" y="2043801"/>
          <a:ext cx="4320000" cy="1512000"/>
        </p:xfrm>
        <a:graphic>
          <a:graphicData uri="http://schemas.openxmlformats.org/drawingml/2006/table">
            <a:tbl>
              <a:tblPr firstRow="1" bandRow="1">
                <a:tableStyleId>{5940675A-B579-460E-94D1-54222C63F5DA}</a:tableStyleId>
              </a:tblPr>
              <a:tblGrid>
                <a:gridCol w="1440000">
                  <a:extLst>
                    <a:ext uri="{9D8B030D-6E8A-4147-A177-3AD203B41FA5}">
                      <a16:colId xmlns:a16="http://schemas.microsoft.com/office/drawing/2014/main" val="2993544652"/>
                    </a:ext>
                  </a:extLst>
                </a:gridCol>
                <a:gridCol w="2880000">
                  <a:extLst>
                    <a:ext uri="{9D8B030D-6E8A-4147-A177-3AD203B41FA5}">
                      <a16:colId xmlns:a16="http://schemas.microsoft.com/office/drawing/2014/main" val="896301816"/>
                    </a:ext>
                  </a:extLst>
                </a:gridCol>
              </a:tblGrid>
              <a:tr h="540000">
                <a:tc gridSpan="2">
                  <a:txBody>
                    <a:bodyPr/>
                    <a:lstStyle/>
                    <a:p>
                      <a:pPr algn="l"/>
                      <a:r>
                        <a:rPr kumimoji="1" lang="ja-JP" altLang="en-US" sz="1200" b="0">
                          <a:solidFill>
                            <a:prstClr val="black"/>
                          </a:solidFill>
                          <a:latin typeface="+mn-lt"/>
                          <a:cs typeface="+mn-cs"/>
                        </a:rPr>
                        <a:t>㈱</a:t>
                      </a:r>
                      <a:r>
                        <a:rPr kumimoji="1" lang="en-US" altLang="ja-JP" sz="1200" b="0" err="1">
                          <a:solidFill>
                            <a:prstClr val="black"/>
                          </a:solidFill>
                          <a:latin typeface="+mn-lt"/>
                          <a:cs typeface="+mn-cs"/>
                        </a:rPr>
                        <a:t>xxxxxxxxxx</a:t>
                      </a:r>
                      <a:endParaRPr kumimoji="1" lang="en-US" altLang="ja-JP" sz="1200" b="0">
                        <a:solidFill>
                          <a:prstClr val="black"/>
                        </a:solidFill>
                        <a:latin typeface="+mn-lt"/>
                        <a:cs typeface="+mn-cs"/>
                      </a:endParaRPr>
                    </a:p>
                    <a:p>
                      <a:pPr algn="l"/>
                      <a:r>
                        <a:rPr kumimoji="1" lang="en-US" altLang="ja-JP" sz="1200" b="0" err="1">
                          <a:latin typeface="+mn-ea"/>
                          <a:ea typeface="+mn-ea"/>
                        </a:rPr>
                        <a:t>Xxxx</a:t>
                      </a:r>
                      <a:r>
                        <a:rPr kumimoji="1" lang="ja-JP" altLang="en-US" sz="1200" b="0">
                          <a:latin typeface="+mn-ea"/>
                          <a:ea typeface="+mn-ea"/>
                        </a:rPr>
                        <a:t>の設計</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l"/>
                      <a:endParaRPr kumimoji="1" lang="ja-JP" altLang="en-US" sz="1200">
                        <a:latin typeface="+mn-ea"/>
                        <a:ea typeface="+mn-ea"/>
                      </a:endParaRPr>
                    </a:p>
                  </a:txBody>
                  <a:tcPr marL="36000" marR="36000" marT="36000" marB="36000" anchor="ctr"/>
                </a:tc>
                <a:extLst>
                  <a:ext uri="{0D108BD9-81ED-4DB2-BD59-A6C34878D82A}">
                    <a16:rowId xmlns:a16="http://schemas.microsoft.com/office/drawing/2014/main" val="104683677"/>
                  </a:ext>
                </a:extLst>
              </a:tr>
              <a:tr h="324000">
                <a:tc>
                  <a:txBody>
                    <a:bodyPr/>
                    <a:lstStyle/>
                    <a:p>
                      <a:pPr algn="l"/>
                      <a:r>
                        <a:rPr kumimoji="1" lang="ja-JP" altLang="en-US" sz="1200" b="0">
                          <a:latin typeface="+mn-ea"/>
                          <a:ea typeface="+mn-ea"/>
                        </a:rPr>
                        <a:t>従事者名</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kumimoji="1" lang="ja-JP" altLang="en-US" sz="1200" b="0">
                          <a:latin typeface="+mn-ea"/>
                          <a:ea typeface="+mn-ea"/>
                        </a:rPr>
                        <a:t>役割</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94655973"/>
                  </a:ext>
                </a:extLst>
              </a:tr>
              <a:tr h="324000">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74712"/>
                  </a:ext>
                </a:extLst>
              </a:tr>
              <a:tr h="324000">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endParaRPr kumimoji="1" lang="ja-JP" altLang="en-US" sz="1200" b="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934459"/>
                  </a:ext>
                </a:extLst>
              </a:tr>
            </a:tbl>
          </a:graphicData>
        </a:graphic>
      </p:graphicFrame>
      <p:sp>
        <p:nvSpPr>
          <p:cNvPr id="21" name="四角形: 角を丸くする 20">
            <a:extLst>
              <a:ext uri="{FF2B5EF4-FFF2-40B4-BE49-F238E27FC236}">
                <a16:creationId xmlns:a16="http://schemas.microsoft.com/office/drawing/2014/main" id="{564C5411-B2B6-8B9B-DBAC-D3610651A47E}"/>
              </a:ext>
            </a:extLst>
          </p:cNvPr>
          <p:cNvSpPr/>
          <p:nvPr/>
        </p:nvSpPr>
        <p:spPr bwMode="gray">
          <a:xfrm>
            <a:off x="8608011" y="2226112"/>
            <a:ext cx="720000" cy="216000"/>
          </a:xfrm>
          <a:prstGeom prst="roundRect">
            <a:avLst/>
          </a:prstGeom>
          <a:solidFill>
            <a:schemeClr val="tx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schemeClr val="bg1"/>
                </a:solidFill>
                <a:effectLst/>
                <a:uLnTx/>
                <a:uFillTx/>
                <a:latin typeface="+mn-ea"/>
                <a:cs typeface="+mn-cs"/>
              </a:rPr>
              <a:t>構成員</a:t>
            </a:r>
          </a:p>
        </p:txBody>
      </p:sp>
      <p:graphicFrame>
        <p:nvGraphicFramePr>
          <p:cNvPr id="47" name="表 46">
            <a:extLst>
              <a:ext uri="{FF2B5EF4-FFF2-40B4-BE49-F238E27FC236}">
                <a16:creationId xmlns:a16="http://schemas.microsoft.com/office/drawing/2014/main" id="{40B69AB2-D2C6-0ACB-E26B-74040374AFD8}"/>
              </a:ext>
            </a:extLst>
          </p:cNvPr>
          <p:cNvGraphicFramePr>
            <a:graphicFrameLocks noGrp="1"/>
          </p:cNvGraphicFramePr>
          <p:nvPr/>
        </p:nvGraphicFramePr>
        <p:xfrm>
          <a:off x="5170629" y="3846112"/>
          <a:ext cx="4320000" cy="1512000"/>
        </p:xfrm>
        <a:graphic>
          <a:graphicData uri="http://schemas.openxmlformats.org/drawingml/2006/table">
            <a:tbl>
              <a:tblPr firstRow="1" bandRow="1">
                <a:tableStyleId>{5940675A-B579-460E-94D1-54222C63F5DA}</a:tableStyleId>
              </a:tblPr>
              <a:tblGrid>
                <a:gridCol w="1440000">
                  <a:extLst>
                    <a:ext uri="{9D8B030D-6E8A-4147-A177-3AD203B41FA5}">
                      <a16:colId xmlns:a16="http://schemas.microsoft.com/office/drawing/2014/main" val="2993544652"/>
                    </a:ext>
                  </a:extLst>
                </a:gridCol>
                <a:gridCol w="2880000">
                  <a:extLst>
                    <a:ext uri="{9D8B030D-6E8A-4147-A177-3AD203B41FA5}">
                      <a16:colId xmlns:a16="http://schemas.microsoft.com/office/drawing/2014/main" val="896301816"/>
                    </a:ext>
                  </a:extLst>
                </a:gridCol>
              </a:tblGrid>
              <a:tr h="540000">
                <a:tc gridSpan="2">
                  <a:txBody>
                    <a:bodyPr/>
                    <a:lstStyle/>
                    <a:p>
                      <a:pPr algn="l"/>
                      <a:r>
                        <a:rPr kumimoji="1" lang="ja-JP" altLang="en-US" sz="1200" b="0">
                          <a:solidFill>
                            <a:prstClr val="black"/>
                          </a:solidFill>
                          <a:latin typeface="+mn-lt"/>
                          <a:cs typeface="+mn-cs"/>
                        </a:rPr>
                        <a:t>㈱</a:t>
                      </a:r>
                      <a:r>
                        <a:rPr kumimoji="1" lang="en-US" altLang="ja-JP" sz="1200" b="0" err="1">
                          <a:solidFill>
                            <a:prstClr val="black"/>
                          </a:solidFill>
                          <a:latin typeface="+mn-lt"/>
                          <a:cs typeface="+mn-cs"/>
                        </a:rPr>
                        <a:t>xxxxxxxxxx</a:t>
                      </a:r>
                      <a:endParaRPr kumimoji="1" lang="en-US" altLang="ja-JP" sz="1200" b="0">
                        <a:solidFill>
                          <a:prstClr val="black"/>
                        </a:solidFill>
                        <a:latin typeface="+mn-lt"/>
                        <a:cs typeface="+mn-cs"/>
                      </a:endParaRPr>
                    </a:p>
                    <a:p>
                      <a:pPr algn="l"/>
                      <a:r>
                        <a:rPr kumimoji="1" lang="en-US" altLang="ja-JP" sz="1200" b="0" err="1">
                          <a:latin typeface="+mn-ea"/>
                          <a:ea typeface="+mn-ea"/>
                        </a:rPr>
                        <a:t>Xxxx</a:t>
                      </a:r>
                      <a:r>
                        <a:rPr kumimoji="1" lang="ja-JP" altLang="en-US" sz="1200" b="0">
                          <a:latin typeface="+mn-ea"/>
                          <a:ea typeface="+mn-ea"/>
                        </a:rPr>
                        <a:t>の開発</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l"/>
                      <a:endParaRPr kumimoji="1" lang="ja-JP" altLang="en-US" sz="1200">
                        <a:latin typeface="+mn-ea"/>
                        <a:ea typeface="+mn-ea"/>
                      </a:endParaRPr>
                    </a:p>
                  </a:txBody>
                  <a:tcPr marL="36000" marR="36000" marT="36000" marB="36000" anchor="ctr"/>
                </a:tc>
                <a:extLst>
                  <a:ext uri="{0D108BD9-81ED-4DB2-BD59-A6C34878D82A}">
                    <a16:rowId xmlns:a16="http://schemas.microsoft.com/office/drawing/2014/main" val="104683677"/>
                  </a:ext>
                </a:extLst>
              </a:tr>
              <a:tr h="324000">
                <a:tc>
                  <a:txBody>
                    <a:bodyPr/>
                    <a:lstStyle/>
                    <a:p>
                      <a:pPr algn="l"/>
                      <a:r>
                        <a:rPr kumimoji="1" lang="ja-JP" altLang="en-US" sz="1200" b="0">
                          <a:latin typeface="+mn-ea"/>
                          <a:ea typeface="+mn-ea"/>
                        </a:rPr>
                        <a:t>従事者名</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kumimoji="1" lang="ja-JP" altLang="en-US" sz="1200" b="0">
                          <a:latin typeface="+mn-ea"/>
                          <a:ea typeface="+mn-ea"/>
                        </a:rPr>
                        <a:t>役割</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94655973"/>
                  </a:ext>
                </a:extLst>
              </a:tr>
              <a:tr h="324000">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74712"/>
                  </a:ext>
                </a:extLst>
              </a:tr>
              <a:tr h="324000">
                <a:tc>
                  <a:txBody>
                    <a:bodyPr/>
                    <a:lstStyle/>
                    <a:p>
                      <a:pPr algn="l"/>
                      <a:endParaRPr kumimoji="1" lang="ja-JP" altLang="en-US" sz="1200" b="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endParaRPr kumimoji="1" lang="ja-JP" altLang="en-US" sz="1200" b="0" dirty="0">
                        <a:latin typeface="+mn-ea"/>
                        <a:ea typeface="+mn-ea"/>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934459"/>
                  </a:ext>
                </a:extLst>
              </a:tr>
            </a:tbl>
          </a:graphicData>
        </a:graphic>
      </p:graphicFrame>
      <p:cxnSp>
        <p:nvCxnSpPr>
          <p:cNvPr id="49" name="コネクタ: カギ線 48">
            <a:extLst>
              <a:ext uri="{FF2B5EF4-FFF2-40B4-BE49-F238E27FC236}">
                <a16:creationId xmlns:a16="http://schemas.microsoft.com/office/drawing/2014/main" id="{E3670CB2-89CC-8DD3-AE0F-5D6CA5B5A273}"/>
              </a:ext>
            </a:extLst>
          </p:cNvPr>
          <p:cNvCxnSpPr>
            <a:cxnSpLocks/>
          </p:cNvCxnSpPr>
          <p:nvPr/>
        </p:nvCxnSpPr>
        <p:spPr bwMode="gray">
          <a:xfrm rot="16200000" flipH="1">
            <a:off x="4158494" y="3126567"/>
            <a:ext cx="1801114" cy="216202"/>
          </a:xfrm>
          <a:prstGeom prst="bentConnector3">
            <a:avLst>
              <a:gd name="adj1" fmla="val 100420"/>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吹き出し: 四角形 2">
            <a:extLst>
              <a:ext uri="{FF2B5EF4-FFF2-40B4-BE49-F238E27FC236}">
                <a16:creationId xmlns:a16="http://schemas.microsoft.com/office/drawing/2014/main" id="{74FC5698-E597-287E-4353-E75B7934FB13}"/>
              </a:ext>
            </a:extLst>
          </p:cNvPr>
          <p:cNvSpPr/>
          <p:nvPr/>
        </p:nvSpPr>
        <p:spPr bwMode="gray">
          <a:xfrm>
            <a:off x="5885810" y="597158"/>
            <a:ext cx="3603190" cy="767915"/>
          </a:xfrm>
          <a:prstGeom prst="wedgeRectCallout">
            <a:avLst>
              <a:gd name="adj1" fmla="val -39287"/>
              <a:gd name="adj2" fmla="val 69786"/>
            </a:avLst>
          </a:prstGeom>
          <a:solidFill>
            <a:srgbClr val="FFCD00"/>
          </a:solidFill>
          <a:ln w="12700" algn="ctr">
            <a:solidFill>
              <a:srgbClr val="FFCD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Arial" panose="020B0604020202020204" pitchFamily="34" charset="0"/>
              <a:buChar char="•"/>
            </a:pPr>
            <a:r>
              <a:rPr kumimoji="1" lang="ja-JP" altLang="en-US" sz="1100">
                <a:solidFill>
                  <a:prstClr val="black"/>
                </a:solidFill>
                <a:latin typeface="+mn-lt"/>
                <a:cs typeface="+mn-cs"/>
              </a:rPr>
              <a:t>事業に係る構成企業、協力企業を記載してください</a:t>
            </a:r>
            <a:endParaRPr kumimoji="1" lang="en-US" altLang="ja-JP" sz="1100">
              <a:solidFill>
                <a:prstClr val="black"/>
              </a:solidFill>
              <a:latin typeface="+mn-lt"/>
              <a:cs typeface="+mn-cs"/>
            </a:endParaRPr>
          </a:p>
        </p:txBody>
      </p:sp>
      <p:sp>
        <p:nvSpPr>
          <p:cNvPr id="6" name="四角形: 角を丸くする 5">
            <a:extLst>
              <a:ext uri="{FF2B5EF4-FFF2-40B4-BE49-F238E27FC236}">
                <a16:creationId xmlns:a16="http://schemas.microsoft.com/office/drawing/2014/main" id="{0A7477EE-CD97-C4AA-B0BC-0EADF70C4D19}"/>
              </a:ext>
            </a:extLst>
          </p:cNvPr>
          <p:cNvSpPr/>
          <p:nvPr/>
        </p:nvSpPr>
        <p:spPr bwMode="gray">
          <a:xfrm>
            <a:off x="8608011" y="4027226"/>
            <a:ext cx="720000" cy="216000"/>
          </a:xfrm>
          <a:prstGeom prst="roundRect">
            <a:avLst/>
          </a:prstGeom>
          <a:solidFill>
            <a:schemeClr val="tx1"/>
          </a:solidFill>
          <a:ln w="12700" algn="ctr">
            <a:solidFill>
              <a:schemeClr val="tx1"/>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a:solidFill>
                  <a:schemeClr val="bg1"/>
                </a:solidFill>
                <a:latin typeface="+mn-ea"/>
                <a:cs typeface="+mn-cs"/>
              </a:rPr>
              <a:t>XXX</a:t>
            </a:r>
            <a:endParaRPr kumimoji="1" lang="ja-JP" altLang="en-US" sz="1200" b="1" i="0" u="none" strike="noStrike" kern="120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1915531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4662330-D920-892D-72DF-421D5513E3A9}"/>
              </a:ext>
            </a:extLst>
          </p:cNvPr>
          <p:cNvSpPr>
            <a:spLocks noGrp="1"/>
          </p:cNvSpPr>
          <p:nvPr>
            <p:ph type="title"/>
          </p:nvPr>
        </p:nvSpPr>
        <p:spPr/>
        <p:txBody>
          <a:bodyPr vert="horz"/>
          <a:lstStyle/>
          <a:p>
            <a:r>
              <a:rPr lang="en-US" altLang="ja-JP"/>
              <a:t>(</a:t>
            </a:r>
            <a:r>
              <a:rPr lang="ja-JP" altLang="en-US"/>
              <a:t>本ページでの貴社の主張やお伝えしたいポイントを簡潔に記述してください</a:t>
            </a:r>
            <a:r>
              <a:rPr lang="en-US" altLang="ja-JP"/>
              <a:t>)</a:t>
            </a:r>
            <a:endParaRPr kumimoji="1" lang="ja-JP" altLang="en-US"/>
          </a:p>
        </p:txBody>
      </p:sp>
      <p:sp>
        <p:nvSpPr>
          <p:cNvPr id="5" name="テキスト プレースホルダー 4">
            <a:extLst>
              <a:ext uri="{FF2B5EF4-FFF2-40B4-BE49-F238E27FC236}">
                <a16:creationId xmlns:a16="http://schemas.microsoft.com/office/drawing/2014/main" id="{DDA58D0A-F8AC-E515-293B-1F9A54C01D70}"/>
              </a:ext>
            </a:extLst>
          </p:cNvPr>
          <p:cNvSpPr>
            <a:spLocks noGrp="1"/>
          </p:cNvSpPr>
          <p:nvPr>
            <p:ph type="body" sz="quarter" idx="16"/>
          </p:nvPr>
        </p:nvSpPr>
        <p:spPr>
          <a:xfrm>
            <a:off x="415925" y="152400"/>
            <a:ext cx="9074150" cy="323850"/>
          </a:xfrm>
        </p:spPr>
        <p:txBody>
          <a:bodyPr/>
          <a:lstStyle/>
          <a:p>
            <a:r>
              <a:rPr lang="ja-JP" altLang="en-US"/>
              <a:t>基本情報</a:t>
            </a:r>
            <a:endParaRPr kumimoji="1" lang="ja-JP" altLang="en-US"/>
          </a:p>
        </p:txBody>
      </p:sp>
      <p:sp>
        <p:nvSpPr>
          <p:cNvPr id="25" name="テキスト プレースホルダー 2">
            <a:extLst>
              <a:ext uri="{FF2B5EF4-FFF2-40B4-BE49-F238E27FC236}">
                <a16:creationId xmlns:a16="http://schemas.microsoft.com/office/drawing/2014/main" id="{E8882F68-F2BA-D944-81DD-65F1330DED97}"/>
              </a:ext>
            </a:extLst>
          </p:cNvPr>
          <p:cNvSpPr>
            <a:spLocks noGrp="1"/>
          </p:cNvSpPr>
          <p:nvPr>
            <p:ph type="body" sz="quarter" idx="15"/>
          </p:nvPr>
        </p:nvSpPr>
        <p:spPr>
          <a:xfrm>
            <a:off x="416496" y="1008000"/>
            <a:ext cx="4356000" cy="468000"/>
          </a:xfrm>
        </p:spPr>
        <p:txBody>
          <a:bodyPr/>
          <a:lstStyle/>
          <a:p>
            <a:r>
              <a:rPr kumimoji="1" lang="ja-JP" altLang="en-US">
                <a:solidFill>
                  <a:schemeClr val="accent6"/>
                </a:solidFill>
              </a:rPr>
              <a:t>各期別の達成目標</a:t>
            </a:r>
          </a:p>
        </p:txBody>
      </p:sp>
      <p:sp>
        <p:nvSpPr>
          <p:cNvPr id="23" name="正方形/長方形 22">
            <a:extLst>
              <a:ext uri="{FF2B5EF4-FFF2-40B4-BE49-F238E27FC236}">
                <a16:creationId xmlns:a16="http://schemas.microsoft.com/office/drawing/2014/main" id="{218BDF89-3688-E6FF-0DBC-0BA8CA94AC36}"/>
              </a:ext>
            </a:extLst>
          </p:cNvPr>
          <p:cNvSpPr/>
          <p:nvPr/>
        </p:nvSpPr>
        <p:spPr bwMode="gray">
          <a:xfrm>
            <a:off x="415923" y="1485437"/>
            <a:ext cx="9074151" cy="1655503"/>
          </a:xfrm>
          <a:prstGeom prst="rect">
            <a:avLst/>
          </a:prstGeom>
          <a:solidFill>
            <a:schemeClr val="accent6">
              <a:lumMod val="20000"/>
              <a:lumOff val="80000"/>
            </a:scheme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200" b="1" u="sng">
                <a:latin typeface="+mn-lt"/>
                <a:cs typeface="+mn-cs"/>
              </a:rPr>
              <a:t>第</a:t>
            </a:r>
            <a:r>
              <a:rPr kumimoji="1" lang="en-US" altLang="ja-JP" sz="1200" b="1" u="sng">
                <a:latin typeface="+mn-lt"/>
                <a:cs typeface="+mn-cs"/>
              </a:rPr>
              <a:t>1</a:t>
            </a:r>
            <a:r>
              <a:rPr kumimoji="1" lang="ja-JP" altLang="en-US" sz="1200" b="1" u="sng">
                <a:latin typeface="+mn-lt"/>
                <a:cs typeface="+mn-cs"/>
              </a:rPr>
              <a:t>期</a:t>
            </a:r>
          </a:p>
        </p:txBody>
      </p:sp>
      <p:sp>
        <p:nvSpPr>
          <p:cNvPr id="34" name="正方形/長方形 33">
            <a:extLst>
              <a:ext uri="{FF2B5EF4-FFF2-40B4-BE49-F238E27FC236}">
                <a16:creationId xmlns:a16="http://schemas.microsoft.com/office/drawing/2014/main" id="{416B193C-72D0-4F2D-5D3E-2BEB2FC6B49C}"/>
              </a:ext>
            </a:extLst>
          </p:cNvPr>
          <p:cNvSpPr/>
          <p:nvPr/>
        </p:nvSpPr>
        <p:spPr bwMode="gray">
          <a:xfrm>
            <a:off x="415925" y="3147775"/>
            <a:ext cx="9074151" cy="1643676"/>
          </a:xfrm>
          <a:prstGeom prst="rect">
            <a:avLst/>
          </a:prstGeom>
          <a:solidFill>
            <a:schemeClr val="accent6">
              <a:lumMod val="20000"/>
              <a:lumOff val="80000"/>
            </a:scheme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200" b="1" u="sng">
                <a:latin typeface="+mn-lt"/>
                <a:cs typeface="+mn-cs"/>
              </a:rPr>
              <a:t>第</a:t>
            </a:r>
            <a:r>
              <a:rPr kumimoji="1" lang="en-US" altLang="ja-JP" sz="1200" b="1" u="sng">
                <a:latin typeface="+mn-lt"/>
                <a:cs typeface="+mn-cs"/>
              </a:rPr>
              <a:t>2</a:t>
            </a:r>
            <a:r>
              <a:rPr kumimoji="1" lang="ja-JP" altLang="en-US" sz="1200" b="1" u="sng">
                <a:latin typeface="+mn-lt"/>
                <a:cs typeface="+mn-cs"/>
              </a:rPr>
              <a:t>期</a:t>
            </a:r>
          </a:p>
        </p:txBody>
      </p:sp>
      <p:sp>
        <p:nvSpPr>
          <p:cNvPr id="36" name="正方形/長方形 35">
            <a:extLst>
              <a:ext uri="{FF2B5EF4-FFF2-40B4-BE49-F238E27FC236}">
                <a16:creationId xmlns:a16="http://schemas.microsoft.com/office/drawing/2014/main" id="{BC4313CA-FBA6-45B0-7D14-8638E26AFC75}"/>
              </a:ext>
            </a:extLst>
          </p:cNvPr>
          <p:cNvSpPr/>
          <p:nvPr/>
        </p:nvSpPr>
        <p:spPr bwMode="gray">
          <a:xfrm>
            <a:off x="415925" y="4798285"/>
            <a:ext cx="9074151" cy="1662337"/>
          </a:xfrm>
          <a:prstGeom prst="rect">
            <a:avLst/>
          </a:prstGeom>
          <a:solidFill>
            <a:schemeClr val="accent6">
              <a:lumMod val="20000"/>
              <a:lumOff val="80000"/>
            </a:scheme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200" b="1" u="sng">
                <a:latin typeface="+mn-lt"/>
                <a:cs typeface="+mn-cs"/>
              </a:rPr>
              <a:t>第</a:t>
            </a:r>
            <a:r>
              <a:rPr kumimoji="1" lang="en-US" altLang="ja-JP" sz="1200" b="1" u="sng">
                <a:latin typeface="+mn-lt"/>
                <a:cs typeface="+mn-cs"/>
              </a:rPr>
              <a:t>3</a:t>
            </a:r>
            <a:r>
              <a:rPr kumimoji="1" lang="ja-JP" altLang="en-US" sz="1200" b="1" u="sng">
                <a:latin typeface="+mn-lt"/>
                <a:cs typeface="+mn-cs"/>
              </a:rPr>
              <a:t>期</a:t>
            </a:r>
          </a:p>
        </p:txBody>
      </p:sp>
      <p:sp>
        <p:nvSpPr>
          <p:cNvPr id="38" name="吹き出し: 四角形 37">
            <a:extLst>
              <a:ext uri="{FF2B5EF4-FFF2-40B4-BE49-F238E27FC236}">
                <a16:creationId xmlns:a16="http://schemas.microsoft.com/office/drawing/2014/main" id="{1A3D3D29-7907-6F6B-5CCF-6421F490F667}"/>
              </a:ext>
            </a:extLst>
          </p:cNvPr>
          <p:cNvSpPr/>
          <p:nvPr/>
        </p:nvSpPr>
        <p:spPr bwMode="gray">
          <a:xfrm>
            <a:off x="5885810" y="597158"/>
            <a:ext cx="3603190" cy="767915"/>
          </a:xfrm>
          <a:prstGeom prst="wedgeRectCallout">
            <a:avLst>
              <a:gd name="adj1" fmla="val -39287"/>
              <a:gd name="adj2" fmla="val 69786"/>
            </a:avLst>
          </a:prstGeom>
          <a:solidFill>
            <a:srgbClr val="FFCD00"/>
          </a:solidFill>
          <a:ln w="12700" algn="ctr">
            <a:solidFill>
              <a:srgbClr val="FFCD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Arial" panose="020B0604020202020204" pitchFamily="34" charset="0"/>
              <a:buChar char="•"/>
            </a:pPr>
            <a:r>
              <a:rPr lang="ja-JP" altLang="en-US" sz="1100"/>
              <a:t>各期ごとの達成目標とその確認方法を記載してください</a:t>
            </a:r>
            <a:endParaRPr kumimoji="1" lang="ja-JP" altLang="en-US" sz="1100">
              <a:solidFill>
                <a:prstClr val="black"/>
              </a:solidFill>
              <a:latin typeface="+mn-lt"/>
              <a:cs typeface="+mn-cs"/>
            </a:endParaRPr>
          </a:p>
        </p:txBody>
      </p:sp>
      <p:grpSp>
        <p:nvGrpSpPr>
          <p:cNvPr id="43" name="グループ化 42">
            <a:extLst>
              <a:ext uri="{FF2B5EF4-FFF2-40B4-BE49-F238E27FC236}">
                <a16:creationId xmlns:a16="http://schemas.microsoft.com/office/drawing/2014/main" id="{5371AE14-2BA8-97DA-D592-BD032C9F3AE1}"/>
              </a:ext>
            </a:extLst>
          </p:cNvPr>
          <p:cNvGrpSpPr/>
          <p:nvPr/>
        </p:nvGrpSpPr>
        <p:grpSpPr>
          <a:xfrm>
            <a:off x="737120" y="1718205"/>
            <a:ext cx="8752955" cy="1429569"/>
            <a:chOff x="737120" y="1718205"/>
            <a:chExt cx="8752955" cy="1429569"/>
          </a:xfrm>
        </p:grpSpPr>
        <p:sp>
          <p:nvSpPr>
            <p:cNvPr id="39" name="正方形/長方形 38">
              <a:extLst>
                <a:ext uri="{FF2B5EF4-FFF2-40B4-BE49-F238E27FC236}">
                  <a16:creationId xmlns:a16="http://schemas.microsoft.com/office/drawing/2014/main" id="{D14062AF-74A4-6905-3008-2A811BD776A2}"/>
                </a:ext>
              </a:extLst>
            </p:cNvPr>
            <p:cNvSpPr/>
            <p:nvPr/>
          </p:nvSpPr>
          <p:spPr bwMode="gray">
            <a:xfrm>
              <a:off x="737120" y="1718205"/>
              <a:ext cx="4396346" cy="333808"/>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a:t>
              </a:r>
            </a:p>
          </p:txBody>
        </p:sp>
        <p:sp>
          <p:nvSpPr>
            <p:cNvPr id="40" name="正方形/長方形 39">
              <a:extLst>
                <a:ext uri="{FF2B5EF4-FFF2-40B4-BE49-F238E27FC236}">
                  <a16:creationId xmlns:a16="http://schemas.microsoft.com/office/drawing/2014/main" id="{86EA7814-0BFB-E2E7-A53A-51E8CBB90421}"/>
                </a:ext>
              </a:extLst>
            </p:cNvPr>
            <p:cNvSpPr/>
            <p:nvPr/>
          </p:nvSpPr>
          <p:spPr bwMode="gray">
            <a:xfrm>
              <a:off x="5133465" y="1720806"/>
              <a:ext cx="4356609" cy="339769"/>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達成目標の確認方法</a:t>
              </a:r>
            </a:p>
          </p:txBody>
        </p:sp>
        <p:sp>
          <p:nvSpPr>
            <p:cNvPr id="41" name="正方形/長方形 40">
              <a:extLst>
                <a:ext uri="{FF2B5EF4-FFF2-40B4-BE49-F238E27FC236}">
                  <a16:creationId xmlns:a16="http://schemas.microsoft.com/office/drawing/2014/main" id="{C2B68AF1-C576-3504-194D-9BCCE84A9476}"/>
                </a:ext>
              </a:extLst>
            </p:cNvPr>
            <p:cNvSpPr/>
            <p:nvPr/>
          </p:nvSpPr>
          <p:spPr bwMode="gray">
            <a:xfrm>
              <a:off x="737121" y="2052736"/>
              <a:ext cx="4396346" cy="1095038"/>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A</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B</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C</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p:txBody>
        </p:sp>
        <p:sp>
          <p:nvSpPr>
            <p:cNvPr id="42" name="正方形/長方形 41">
              <a:extLst>
                <a:ext uri="{FF2B5EF4-FFF2-40B4-BE49-F238E27FC236}">
                  <a16:creationId xmlns:a16="http://schemas.microsoft.com/office/drawing/2014/main" id="{F1B4F6CC-A867-E86D-F12A-BABB1FAF0787}"/>
                </a:ext>
              </a:extLst>
            </p:cNvPr>
            <p:cNvSpPr/>
            <p:nvPr/>
          </p:nvSpPr>
          <p:spPr bwMode="gray">
            <a:xfrm>
              <a:off x="5133466" y="2054616"/>
              <a:ext cx="4356609" cy="1086323"/>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A</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B</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C</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a:p>
              <a:pPr defTabSz="990564" fontAlgn="auto">
                <a:spcBef>
                  <a:spcPts val="0"/>
                </a:spcBef>
                <a:spcAft>
                  <a:spcPts val="0"/>
                </a:spcAft>
                <a:buSzPct val="100000"/>
              </a:pPr>
              <a:endParaRPr kumimoji="1" lang="ja-JP" altLang="en-US" sz="1200" b="1">
                <a:solidFill>
                  <a:prstClr val="black"/>
                </a:solidFill>
                <a:latin typeface="+mn-lt"/>
                <a:cs typeface="+mn-cs"/>
              </a:endParaRPr>
            </a:p>
          </p:txBody>
        </p:sp>
      </p:grpSp>
      <p:grpSp>
        <p:nvGrpSpPr>
          <p:cNvPr id="44" name="グループ化 43">
            <a:extLst>
              <a:ext uri="{FF2B5EF4-FFF2-40B4-BE49-F238E27FC236}">
                <a16:creationId xmlns:a16="http://schemas.microsoft.com/office/drawing/2014/main" id="{B599C5B2-D6F1-9841-DE23-4165074E8912}"/>
              </a:ext>
            </a:extLst>
          </p:cNvPr>
          <p:cNvGrpSpPr/>
          <p:nvPr/>
        </p:nvGrpSpPr>
        <p:grpSpPr>
          <a:xfrm>
            <a:off x="736045" y="3357649"/>
            <a:ext cx="8752955" cy="1426968"/>
            <a:chOff x="737120" y="1713971"/>
            <a:chExt cx="8752955" cy="1426968"/>
          </a:xfrm>
        </p:grpSpPr>
        <p:sp>
          <p:nvSpPr>
            <p:cNvPr id="45" name="正方形/長方形 44">
              <a:extLst>
                <a:ext uri="{FF2B5EF4-FFF2-40B4-BE49-F238E27FC236}">
                  <a16:creationId xmlns:a16="http://schemas.microsoft.com/office/drawing/2014/main" id="{60DB1E26-388C-3655-60F6-F8CDBC771087}"/>
                </a:ext>
              </a:extLst>
            </p:cNvPr>
            <p:cNvSpPr/>
            <p:nvPr/>
          </p:nvSpPr>
          <p:spPr bwMode="gray">
            <a:xfrm>
              <a:off x="737120" y="1713971"/>
              <a:ext cx="4396346" cy="333810"/>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a:t>
              </a:r>
            </a:p>
          </p:txBody>
        </p:sp>
        <p:sp>
          <p:nvSpPr>
            <p:cNvPr id="46" name="正方形/長方形 45">
              <a:extLst>
                <a:ext uri="{FF2B5EF4-FFF2-40B4-BE49-F238E27FC236}">
                  <a16:creationId xmlns:a16="http://schemas.microsoft.com/office/drawing/2014/main" id="{C58E3A33-47D1-FEA1-0C1C-450074978B9E}"/>
                </a:ext>
              </a:extLst>
            </p:cNvPr>
            <p:cNvSpPr/>
            <p:nvPr/>
          </p:nvSpPr>
          <p:spPr bwMode="gray">
            <a:xfrm>
              <a:off x="5133465" y="1713972"/>
              <a:ext cx="4356609" cy="346604"/>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達成目標の確認方法</a:t>
              </a:r>
            </a:p>
          </p:txBody>
        </p:sp>
        <p:sp>
          <p:nvSpPr>
            <p:cNvPr id="47" name="正方形/長方形 46">
              <a:extLst>
                <a:ext uri="{FF2B5EF4-FFF2-40B4-BE49-F238E27FC236}">
                  <a16:creationId xmlns:a16="http://schemas.microsoft.com/office/drawing/2014/main" id="{F764E359-A6AD-7CDD-6DCB-0B393A1B52D1}"/>
                </a:ext>
              </a:extLst>
            </p:cNvPr>
            <p:cNvSpPr/>
            <p:nvPr/>
          </p:nvSpPr>
          <p:spPr bwMode="gray">
            <a:xfrm>
              <a:off x="737121" y="2052022"/>
              <a:ext cx="4396346" cy="1088917"/>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D</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E</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F</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p:txBody>
        </p:sp>
        <p:sp>
          <p:nvSpPr>
            <p:cNvPr id="48" name="正方形/長方形 47">
              <a:extLst>
                <a:ext uri="{FF2B5EF4-FFF2-40B4-BE49-F238E27FC236}">
                  <a16:creationId xmlns:a16="http://schemas.microsoft.com/office/drawing/2014/main" id="{9661C83C-E35B-34E3-782A-C02FDCE47BD8}"/>
                </a:ext>
              </a:extLst>
            </p:cNvPr>
            <p:cNvSpPr/>
            <p:nvPr/>
          </p:nvSpPr>
          <p:spPr bwMode="gray">
            <a:xfrm>
              <a:off x="5133466" y="2054616"/>
              <a:ext cx="4356609" cy="1086323"/>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D</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E</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F</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p:txBody>
        </p:sp>
      </p:grpSp>
      <p:grpSp>
        <p:nvGrpSpPr>
          <p:cNvPr id="49" name="グループ化 48">
            <a:extLst>
              <a:ext uri="{FF2B5EF4-FFF2-40B4-BE49-F238E27FC236}">
                <a16:creationId xmlns:a16="http://schemas.microsoft.com/office/drawing/2014/main" id="{606C0E55-C38B-11EE-0FA1-5E61AE356A34}"/>
              </a:ext>
            </a:extLst>
          </p:cNvPr>
          <p:cNvGrpSpPr/>
          <p:nvPr/>
        </p:nvGrpSpPr>
        <p:grpSpPr>
          <a:xfrm>
            <a:off x="736044" y="5038725"/>
            <a:ext cx="8752955" cy="1421897"/>
            <a:chOff x="737120" y="1725876"/>
            <a:chExt cx="8752955" cy="1421897"/>
          </a:xfrm>
        </p:grpSpPr>
        <p:sp>
          <p:nvSpPr>
            <p:cNvPr id="50" name="正方形/長方形 49">
              <a:extLst>
                <a:ext uri="{FF2B5EF4-FFF2-40B4-BE49-F238E27FC236}">
                  <a16:creationId xmlns:a16="http://schemas.microsoft.com/office/drawing/2014/main" id="{4603E7A9-1646-0342-2B2F-F105509E71AA}"/>
                </a:ext>
              </a:extLst>
            </p:cNvPr>
            <p:cNvSpPr/>
            <p:nvPr/>
          </p:nvSpPr>
          <p:spPr bwMode="gray">
            <a:xfrm>
              <a:off x="737120" y="1727641"/>
              <a:ext cx="4396346" cy="328650"/>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a:t>
              </a:r>
            </a:p>
          </p:txBody>
        </p:sp>
        <p:sp>
          <p:nvSpPr>
            <p:cNvPr id="51" name="正方形/長方形 50">
              <a:extLst>
                <a:ext uri="{FF2B5EF4-FFF2-40B4-BE49-F238E27FC236}">
                  <a16:creationId xmlns:a16="http://schemas.microsoft.com/office/drawing/2014/main" id="{83C3C33D-E4AB-82D5-7CD3-5482E01E2C2C}"/>
                </a:ext>
              </a:extLst>
            </p:cNvPr>
            <p:cNvSpPr/>
            <p:nvPr/>
          </p:nvSpPr>
          <p:spPr bwMode="gray">
            <a:xfrm>
              <a:off x="5133465" y="1725876"/>
              <a:ext cx="4356609" cy="334699"/>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達成目標の確認方法</a:t>
              </a:r>
            </a:p>
          </p:txBody>
        </p:sp>
        <p:sp>
          <p:nvSpPr>
            <p:cNvPr id="52" name="正方形/長方形 51">
              <a:extLst>
                <a:ext uri="{FF2B5EF4-FFF2-40B4-BE49-F238E27FC236}">
                  <a16:creationId xmlns:a16="http://schemas.microsoft.com/office/drawing/2014/main" id="{7AFC9447-B15D-8004-67FF-224CD8358187}"/>
                </a:ext>
              </a:extLst>
            </p:cNvPr>
            <p:cNvSpPr/>
            <p:nvPr/>
          </p:nvSpPr>
          <p:spPr bwMode="gray">
            <a:xfrm>
              <a:off x="737121" y="2054616"/>
              <a:ext cx="4396346" cy="1093157"/>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G</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H</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I</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p:txBody>
        </p:sp>
        <p:sp>
          <p:nvSpPr>
            <p:cNvPr id="53" name="正方形/長方形 52">
              <a:extLst>
                <a:ext uri="{FF2B5EF4-FFF2-40B4-BE49-F238E27FC236}">
                  <a16:creationId xmlns:a16="http://schemas.microsoft.com/office/drawing/2014/main" id="{7F559B9A-633D-9C1D-3A61-F8ECE9FEC31C}"/>
                </a:ext>
              </a:extLst>
            </p:cNvPr>
            <p:cNvSpPr/>
            <p:nvPr/>
          </p:nvSpPr>
          <p:spPr bwMode="gray">
            <a:xfrm>
              <a:off x="5133466" y="2054616"/>
              <a:ext cx="4356609" cy="1086323"/>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G</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H</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I</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p:txBody>
        </p:sp>
      </p:grpSp>
    </p:spTree>
    <p:extLst>
      <p:ext uri="{BB962C8B-B14F-4D97-AF65-F5344CB8AC3E}">
        <p14:creationId xmlns:p14="http://schemas.microsoft.com/office/powerpoint/2010/main" val="953520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4662330-D920-892D-72DF-421D5513E3A9}"/>
              </a:ext>
            </a:extLst>
          </p:cNvPr>
          <p:cNvSpPr>
            <a:spLocks noGrp="1"/>
          </p:cNvSpPr>
          <p:nvPr>
            <p:ph type="title"/>
          </p:nvPr>
        </p:nvSpPr>
        <p:spPr/>
        <p:txBody>
          <a:bodyPr vert="horz"/>
          <a:lstStyle/>
          <a:p>
            <a:r>
              <a:rPr lang="en-US" altLang="ja-JP"/>
              <a:t>(</a:t>
            </a:r>
            <a:r>
              <a:rPr lang="ja-JP" altLang="en-US"/>
              <a:t>本ページでの貴社の主張やお伝えしたいポイントを簡潔に記述してください</a:t>
            </a:r>
            <a:r>
              <a:rPr lang="en-US" altLang="ja-JP"/>
              <a:t>)</a:t>
            </a:r>
            <a:endParaRPr kumimoji="1" lang="ja-JP" altLang="en-US"/>
          </a:p>
        </p:txBody>
      </p:sp>
      <p:sp>
        <p:nvSpPr>
          <p:cNvPr id="5" name="テキスト プレースホルダー 4">
            <a:extLst>
              <a:ext uri="{FF2B5EF4-FFF2-40B4-BE49-F238E27FC236}">
                <a16:creationId xmlns:a16="http://schemas.microsoft.com/office/drawing/2014/main" id="{DDA58D0A-F8AC-E515-293B-1F9A54C01D70}"/>
              </a:ext>
            </a:extLst>
          </p:cNvPr>
          <p:cNvSpPr>
            <a:spLocks noGrp="1"/>
          </p:cNvSpPr>
          <p:nvPr>
            <p:ph type="body" sz="quarter" idx="16"/>
          </p:nvPr>
        </p:nvSpPr>
        <p:spPr>
          <a:xfrm>
            <a:off x="415925" y="152400"/>
            <a:ext cx="9074150" cy="323850"/>
          </a:xfrm>
        </p:spPr>
        <p:txBody>
          <a:bodyPr/>
          <a:lstStyle/>
          <a:p>
            <a:r>
              <a:rPr lang="ja-JP" altLang="en-US"/>
              <a:t>基本情報</a:t>
            </a:r>
            <a:endParaRPr kumimoji="1" lang="ja-JP" altLang="en-US"/>
          </a:p>
        </p:txBody>
      </p:sp>
      <p:sp>
        <p:nvSpPr>
          <p:cNvPr id="25" name="テキスト プレースホルダー 2">
            <a:extLst>
              <a:ext uri="{FF2B5EF4-FFF2-40B4-BE49-F238E27FC236}">
                <a16:creationId xmlns:a16="http://schemas.microsoft.com/office/drawing/2014/main" id="{E8882F68-F2BA-D944-81DD-65F1330DED97}"/>
              </a:ext>
            </a:extLst>
          </p:cNvPr>
          <p:cNvSpPr>
            <a:spLocks noGrp="1"/>
          </p:cNvSpPr>
          <p:nvPr>
            <p:ph type="body" sz="quarter" idx="15"/>
          </p:nvPr>
        </p:nvSpPr>
        <p:spPr>
          <a:xfrm>
            <a:off x="416496" y="1008000"/>
            <a:ext cx="4356000" cy="468000"/>
          </a:xfrm>
        </p:spPr>
        <p:txBody>
          <a:bodyPr/>
          <a:lstStyle/>
          <a:p>
            <a:r>
              <a:rPr kumimoji="1" lang="ja-JP" altLang="en-US">
                <a:solidFill>
                  <a:schemeClr val="accent6"/>
                </a:solidFill>
              </a:rPr>
              <a:t>各期別の達成目標</a:t>
            </a:r>
          </a:p>
        </p:txBody>
      </p:sp>
      <p:sp>
        <p:nvSpPr>
          <p:cNvPr id="23" name="正方形/長方形 22">
            <a:extLst>
              <a:ext uri="{FF2B5EF4-FFF2-40B4-BE49-F238E27FC236}">
                <a16:creationId xmlns:a16="http://schemas.microsoft.com/office/drawing/2014/main" id="{218BDF89-3688-E6FF-0DBC-0BA8CA94AC36}"/>
              </a:ext>
            </a:extLst>
          </p:cNvPr>
          <p:cNvSpPr/>
          <p:nvPr/>
        </p:nvSpPr>
        <p:spPr bwMode="gray">
          <a:xfrm>
            <a:off x="415923" y="1485437"/>
            <a:ext cx="9074151" cy="1655503"/>
          </a:xfrm>
          <a:prstGeom prst="rect">
            <a:avLst/>
          </a:prstGeom>
          <a:solidFill>
            <a:schemeClr val="accent6">
              <a:lumMod val="20000"/>
              <a:lumOff val="80000"/>
            </a:scheme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200" b="1" u="sng">
                <a:latin typeface="+mn-lt"/>
                <a:cs typeface="+mn-cs"/>
              </a:rPr>
              <a:t>第</a:t>
            </a:r>
            <a:r>
              <a:rPr kumimoji="1" lang="en-US" altLang="ja-JP" sz="1200" b="1" u="sng">
                <a:latin typeface="+mn-lt"/>
                <a:cs typeface="+mn-cs"/>
              </a:rPr>
              <a:t>4</a:t>
            </a:r>
            <a:r>
              <a:rPr kumimoji="1" lang="ja-JP" altLang="en-US" sz="1200" b="1" u="sng">
                <a:latin typeface="+mn-lt"/>
                <a:cs typeface="+mn-cs"/>
              </a:rPr>
              <a:t>期</a:t>
            </a:r>
          </a:p>
        </p:txBody>
      </p:sp>
      <p:sp>
        <p:nvSpPr>
          <p:cNvPr id="34" name="正方形/長方形 33">
            <a:extLst>
              <a:ext uri="{FF2B5EF4-FFF2-40B4-BE49-F238E27FC236}">
                <a16:creationId xmlns:a16="http://schemas.microsoft.com/office/drawing/2014/main" id="{416B193C-72D0-4F2D-5D3E-2BEB2FC6B49C}"/>
              </a:ext>
            </a:extLst>
          </p:cNvPr>
          <p:cNvSpPr/>
          <p:nvPr/>
        </p:nvSpPr>
        <p:spPr bwMode="gray">
          <a:xfrm>
            <a:off x="415925" y="3147775"/>
            <a:ext cx="9074151" cy="1643676"/>
          </a:xfrm>
          <a:prstGeom prst="rect">
            <a:avLst/>
          </a:prstGeom>
          <a:solidFill>
            <a:schemeClr val="accent6">
              <a:lumMod val="20000"/>
              <a:lumOff val="80000"/>
            </a:scheme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ja-JP" altLang="en-US" sz="1200" b="1" u="sng">
                <a:latin typeface="+mn-lt"/>
                <a:cs typeface="+mn-cs"/>
              </a:rPr>
              <a:t>第</a:t>
            </a:r>
            <a:r>
              <a:rPr kumimoji="1" lang="en-US" altLang="ja-JP" sz="1200" b="1" u="sng">
                <a:latin typeface="+mn-lt"/>
                <a:cs typeface="+mn-cs"/>
              </a:rPr>
              <a:t>5</a:t>
            </a:r>
            <a:r>
              <a:rPr kumimoji="1" lang="ja-JP" altLang="en-US" sz="1200" b="1" u="sng">
                <a:latin typeface="+mn-lt"/>
                <a:cs typeface="+mn-cs"/>
              </a:rPr>
              <a:t>期</a:t>
            </a:r>
          </a:p>
        </p:txBody>
      </p:sp>
      <p:sp>
        <p:nvSpPr>
          <p:cNvPr id="38" name="吹き出し: 四角形 37">
            <a:extLst>
              <a:ext uri="{FF2B5EF4-FFF2-40B4-BE49-F238E27FC236}">
                <a16:creationId xmlns:a16="http://schemas.microsoft.com/office/drawing/2014/main" id="{1A3D3D29-7907-6F6B-5CCF-6421F490F667}"/>
              </a:ext>
            </a:extLst>
          </p:cNvPr>
          <p:cNvSpPr/>
          <p:nvPr/>
        </p:nvSpPr>
        <p:spPr bwMode="gray">
          <a:xfrm>
            <a:off x="5885810" y="597158"/>
            <a:ext cx="3603190" cy="767915"/>
          </a:xfrm>
          <a:prstGeom prst="wedgeRectCallout">
            <a:avLst>
              <a:gd name="adj1" fmla="val -39287"/>
              <a:gd name="adj2" fmla="val 69786"/>
            </a:avLst>
          </a:prstGeom>
          <a:solidFill>
            <a:srgbClr val="FFCD00"/>
          </a:solidFill>
          <a:ln w="12700" algn="ctr">
            <a:solidFill>
              <a:srgbClr val="FFCD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Arial" panose="020B0604020202020204" pitchFamily="34" charset="0"/>
              <a:buChar char="•"/>
            </a:pPr>
            <a:r>
              <a:rPr lang="ja-JP" altLang="en-US" sz="1100"/>
              <a:t>各期ごとの達成目標とその確認方法を記載してください</a:t>
            </a:r>
            <a:endParaRPr kumimoji="1" lang="ja-JP" altLang="en-US" sz="1100">
              <a:solidFill>
                <a:prstClr val="black"/>
              </a:solidFill>
              <a:latin typeface="+mn-lt"/>
              <a:cs typeface="+mn-cs"/>
            </a:endParaRPr>
          </a:p>
        </p:txBody>
      </p:sp>
      <p:grpSp>
        <p:nvGrpSpPr>
          <p:cNvPr id="43" name="グループ化 42">
            <a:extLst>
              <a:ext uri="{FF2B5EF4-FFF2-40B4-BE49-F238E27FC236}">
                <a16:creationId xmlns:a16="http://schemas.microsoft.com/office/drawing/2014/main" id="{5371AE14-2BA8-97DA-D592-BD032C9F3AE1}"/>
              </a:ext>
            </a:extLst>
          </p:cNvPr>
          <p:cNvGrpSpPr/>
          <p:nvPr/>
        </p:nvGrpSpPr>
        <p:grpSpPr>
          <a:xfrm>
            <a:off x="737120" y="1718205"/>
            <a:ext cx="8752955" cy="1429569"/>
            <a:chOff x="737120" y="1718205"/>
            <a:chExt cx="8752955" cy="1429569"/>
          </a:xfrm>
        </p:grpSpPr>
        <p:sp>
          <p:nvSpPr>
            <p:cNvPr id="39" name="正方形/長方形 38">
              <a:extLst>
                <a:ext uri="{FF2B5EF4-FFF2-40B4-BE49-F238E27FC236}">
                  <a16:creationId xmlns:a16="http://schemas.microsoft.com/office/drawing/2014/main" id="{D14062AF-74A4-6905-3008-2A811BD776A2}"/>
                </a:ext>
              </a:extLst>
            </p:cNvPr>
            <p:cNvSpPr/>
            <p:nvPr/>
          </p:nvSpPr>
          <p:spPr bwMode="gray">
            <a:xfrm>
              <a:off x="737120" y="1718205"/>
              <a:ext cx="4396346" cy="333808"/>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a:t>
              </a:r>
            </a:p>
          </p:txBody>
        </p:sp>
        <p:sp>
          <p:nvSpPr>
            <p:cNvPr id="40" name="正方形/長方形 39">
              <a:extLst>
                <a:ext uri="{FF2B5EF4-FFF2-40B4-BE49-F238E27FC236}">
                  <a16:creationId xmlns:a16="http://schemas.microsoft.com/office/drawing/2014/main" id="{86EA7814-0BFB-E2E7-A53A-51E8CBB90421}"/>
                </a:ext>
              </a:extLst>
            </p:cNvPr>
            <p:cNvSpPr/>
            <p:nvPr/>
          </p:nvSpPr>
          <p:spPr bwMode="gray">
            <a:xfrm>
              <a:off x="5133465" y="1720806"/>
              <a:ext cx="4356609" cy="339769"/>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達成目標の確認方法</a:t>
              </a:r>
            </a:p>
          </p:txBody>
        </p:sp>
        <p:sp>
          <p:nvSpPr>
            <p:cNvPr id="41" name="正方形/長方形 40">
              <a:extLst>
                <a:ext uri="{FF2B5EF4-FFF2-40B4-BE49-F238E27FC236}">
                  <a16:creationId xmlns:a16="http://schemas.microsoft.com/office/drawing/2014/main" id="{C2B68AF1-C576-3504-194D-9BCCE84A9476}"/>
                </a:ext>
              </a:extLst>
            </p:cNvPr>
            <p:cNvSpPr/>
            <p:nvPr/>
          </p:nvSpPr>
          <p:spPr bwMode="gray">
            <a:xfrm>
              <a:off x="737121" y="2052736"/>
              <a:ext cx="4396346" cy="1095038"/>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A</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B</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C</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p:txBody>
        </p:sp>
        <p:sp>
          <p:nvSpPr>
            <p:cNvPr id="42" name="正方形/長方形 41">
              <a:extLst>
                <a:ext uri="{FF2B5EF4-FFF2-40B4-BE49-F238E27FC236}">
                  <a16:creationId xmlns:a16="http://schemas.microsoft.com/office/drawing/2014/main" id="{F1B4F6CC-A867-E86D-F12A-BABB1FAF0787}"/>
                </a:ext>
              </a:extLst>
            </p:cNvPr>
            <p:cNvSpPr/>
            <p:nvPr/>
          </p:nvSpPr>
          <p:spPr bwMode="gray">
            <a:xfrm>
              <a:off x="5133466" y="2054616"/>
              <a:ext cx="4356609" cy="1086323"/>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A</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B</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C</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a:p>
              <a:pPr defTabSz="990564" fontAlgn="auto">
                <a:spcBef>
                  <a:spcPts val="0"/>
                </a:spcBef>
                <a:spcAft>
                  <a:spcPts val="0"/>
                </a:spcAft>
                <a:buSzPct val="100000"/>
              </a:pPr>
              <a:endParaRPr kumimoji="1" lang="ja-JP" altLang="en-US" sz="1200" b="1">
                <a:solidFill>
                  <a:prstClr val="black"/>
                </a:solidFill>
                <a:latin typeface="+mn-lt"/>
                <a:cs typeface="+mn-cs"/>
              </a:endParaRPr>
            </a:p>
          </p:txBody>
        </p:sp>
      </p:grpSp>
      <p:grpSp>
        <p:nvGrpSpPr>
          <p:cNvPr id="44" name="グループ化 43">
            <a:extLst>
              <a:ext uri="{FF2B5EF4-FFF2-40B4-BE49-F238E27FC236}">
                <a16:creationId xmlns:a16="http://schemas.microsoft.com/office/drawing/2014/main" id="{B599C5B2-D6F1-9841-DE23-4165074E8912}"/>
              </a:ext>
            </a:extLst>
          </p:cNvPr>
          <p:cNvGrpSpPr/>
          <p:nvPr/>
        </p:nvGrpSpPr>
        <p:grpSpPr>
          <a:xfrm>
            <a:off x="736045" y="3357649"/>
            <a:ext cx="8752955" cy="1426968"/>
            <a:chOff x="737120" y="1713971"/>
            <a:chExt cx="8752955" cy="1426968"/>
          </a:xfrm>
        </p:grpSpPr>
        <p:sp>
          <p:nvSpPr>
            <p:cNvPr id="45" name="正方形/長方形 44">
              <a:extLst>
                <a:ext uri="{FF2B5EF4-FFF2-40B4-BE49-F238E27FC236}">
                  <a16:creationId xmlns:a16="http://schemas.microsoft.com/office/drawing/2014/main" id="{60DB1E26-388C-3655-60F6-F8CDBC771087}"/>
                </a:ext>
              </a:extLst>
            </p:cNvPr>
            <p:cNvSpPr/>
            <p:nvPr/>
          </p:nvSpPr>
          <p:spPr bwMode="gray">
            <a:xfrm>
              <a:off x="737120" y="1713971"/>
              <a:ext cx="4396346" cy="333810"/>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a:t>
              </a:r>
            </a:p>
          </p:txBody>
        </p:sp>
        <p:sp>
          <p:nvSpPr>
            <p:cNvPr id="46" name="正方形/長方形 45">
              <a:extLst>
                <a:ext uri="{FF2B5EF4-FFF2-40B4-BE49-F238E27FC236}">
                  <a16:creationId xmlns:a16="http://schemas.microsoft.com/office/drawing/2014/main" id="{C58E3A33-47D1-FEA1-0C1C-450074978B9E}"/>
                </a:ext>
              </a:extLst>
            </p:cNvPr>
            <p:cNvSpPr/>
            <p:nvPr/>
          </p:nvSpPr>
          <p:spPr bwMode="gray">
            <a:xfrm>
              <a:off x="5133465" y="1713972"/>
              <a:ext cx="4356609" cy="346604"/>
            </a:xfrm>
            <a:prstGeom prst="rect">
              <a:avLst/>
            </a:prstGeom>
            <a:solidFill>
              <a:schemeClr val="bg1">
                <a:lumMod val="85000"/>
              </a:schemeClr>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prstClr val="black"/>
                  </a:solidFill>
                  <a:latin typeface="+mn-lt"/>
                  <a:cs typeface="+mn-cs"/>
                </a:rPr>
                <a:t>達成目標の確認方法</a:t>
              </a:r>
            </a:p>
          </p:txBody>
        </p:sp>
        <p:sp>
          <p:nvSpPr>
            <p:cNvPr id="47" name="正方形/長方形 46">
              <a:extLst>
                <a:ext uri="{FF2B5EF4-FFF2-40B4-BE49-F238E27FC236}">
                  <a16:creationId xmlns:a16="http://schemas.microsoft.com/office/drawing/2014/main" id="{F764E359-A6AD-7CDD-6DCB-0B393A1B52D1}"/>
                </a:ext>
              </a:extLst>
            </p:cNvPr>
            <p:cNvSpPr/>
            <p:nvPr/>
          </p:nvSpPr>
          <p:spPr bwMode="gray">
            <a:xfrm>
              <a:off x="737121" y="2052022"/>
              <a:ext cx="4396346" cy="1088917"/>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D</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E</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F</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p:txBody>
        </p:sp>
        <p:sp>
          <p:nvSpPr>
            <p:cNvPr id="48" name="正方形/長方形 47">
              <a:extLst>
                <a:ext uri="{FF2B5EF4-FFF2-40B4-BE49-F238E27FC236}">
                  <a16:creationId xmlns:a16="http://schemas.microsoft.com/office/drawing/2014/main" id="{9661C83C-E35B-34E3-782A-C02FDCE47BD8}"/>
                </a:ext>
              </a:extLst>
            </p:cNvPr>
            <p:cNvSpPr/>
            <p:nvPr/>
          </p:nvSpPr>
          <p:spPr bwMode="gray">
            <a:xfrm>
              <a:off x="5133466" y="2054616"/>
              <a:ext cx="4356609" cy="1086323"/>
            </a:xfrm>
            <a:prstGeom prst="rect">
              <a:avLst/>
            </a:prstGeom>
            <a:solidFill>
              <a:schemeClr val="bg1"/>
            </a:solidFill>
            <a:ln w="12700" algn="ctr">
              <a:solidFill>
                <a:schemeClr val="tx1">
                  <a:lumMod val="50000"/>
                  <a:lumOff val="50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b="1">
                  <a:solidFill>
                    <a:prstClr val="black"/>
                  </a:solidFill>
                  <a:latin typeface="+mn-lt"/>
                  <a:cs typeface="+mn-cs"/>
                </a:rPr>
                <a:t>D</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E</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p>
            <a:p>
              <a:pPr defTabSz="990564" fontAlgn="auto">
                <a:spcBef>
                  <a:spcPts val="0"/>
                </a:spcBef>
                <a:spcAft>
                  <a:spcPts val="0"/>
                </a:spcAft>
                <a:buSzPct val="100000"/>
              </a:pPr>
              <a:r>
                <a:rPr kumimoji="1" lang="en-US" altLang="ja-JP" sz="1200" b="1">
                  <a:solidFill>
                    <a:prstClr val="black"/>
                  </a:solidFill>
                  <a:latin typeface="+mn-lt"/>
                  <a:cs typeface="+mn-cs"/>
                </a:rPr>
                <a:t>F</a:t>
              </a:r>
              <a:r>
                <a:rPr kumimoji="1" lang="ja-JP" altLang="en-US" sz="1200" b="1">
                  <a:solidFill>
                    <a:prstClr val="black"/>
                  </a:solidFill>
                  <a:latin typeface="+mn-lt"/>
                  <a:cs typeface="+mn-cs"/>
                </a:rPr>
                <a:t>：</a:t>
              </a:r>
              <a:r>
                <a:rPr kumimoji="1" lang="en-US" altLang="ja-JP" sz="1200" b="1">
                  <a:solidFill>
                    <a:prstClr val="black"/>
                  </a:solidFill>
                  <a:latin typeface="+mn-lt"/>
                  <a:cs typeface="+mn-cs"/>
                </a:rPr>
                <a:t>XXXXXXX</a:t>
              </a:r>
              <a:endParaRPr kumimoji="1" lang="ja-JP" altLang="en-US" sz="1200" b="1">
                <a:solidFill>
                  <a:prstClr val="black"/>
                </a:solidFill>
                <a:latin typeface="+mn-lt"/>
                <a:cs typeface="+mn-cs"/>
              </a:endParaRPr>
            </a:p>
          </p:txBody>
        </p:sp>
      </p:grpSp>
    </p:spTree>
    <p:extLst>
      <p:ext uri="{BB962C8B-B14F-4D97-AF65-F5344CB8AC3E}">
        <p14:creationId xmlns:p14="http://schemas.microsoft.com/office/powerpoint/2010/main" val="1068898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１．事業概要と目指す姿</a:t>
            </a:r>
            <a:r>
              <a:rPr lang="en-US" altLang="ja-JP"/>
              <a:t>】</a:t>
            </a:r>
            <a:br>
              <a:rPr lang="en-US" altLang="ja-JP"/>
            </a:b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事業概要と目指す姿</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事業概要を簡潔に記載してください。</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社会実装計画期間で何を実現しようとしているか、助成期間での進捗段階も併せて記載してください。</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社会的意義、ビジョン、助成事業終了後の自走モデルを含めて記載してください。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lang="ja-JP" altLang="en-US" sz="1400" kern="0">
                <a:solidFill>
                  <a:srgbClr val="000000"/>
                </a:solidFill>
                <a:latin typeface="Meiryo UI" panose="020B0604030504040204" pitchFamily="50" charset="-128"/>
                <a:ea typeface="Meiryo UI"/>
                <a:cs typeface="+mn-cs"/>
              </a:rPr>
              <a:t>総事業費、助成対象経費、交付申請額を記載してください</a:t>
            </a:r>
            <a:endPar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795530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２．課題と解決策</a:t>
            </a:r>
            <a:r>
              <a:rPr lang="en-US" altLang="ja-JP"/>
              <a:t>】</a:t>
            </a:r>
            <a:br>
              <a:rPr lang="en-US" altLang="ja-JP"/>
            </a:b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課題と解決策</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解決する社会課題・業界課題を明示してください（定量的・客観的に）。</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自社が提供する解決策の全体像と、他手段では解決困難な理由を記載してください。</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既存の取組と比較した際の新規性、独自性、優位性を念頭に、解決策における技術やサービス、ノウハウの構成要素を記載してください</a:t>
            </a:r>
          </a:p>
        </p:txBody>
      </p:sp>
    </p:spTree>
    <p:extLst>
      <p:ext uri="{BB962C8B-B14F-4D97-AF65-F5344CB8AC3E}">
        <p14:creationId xmlns:p14="http://schemas.microsoft.com/office/powerpoint/2010/main" val="1495638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３．市場・競争環境</a:t>
            </a:r>
            <a:r>
              <a:rPr lang="en-US" altLang="ja-JP"/>
              <a:t>】</a:t>
            </a:r>
            <a:br>
              <a:rPr lang="en-US" altLang="ja-JP"/>
            </a:b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市場規模及び市場の成長性</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想定市場の規模、成長性、直近の変化トレンド等を記載してください。</a:t>
            </a:r>
            <a:endParaRPr lang="en-US" altLang="ja-JP" sz="1400" kern="0">
              <a:solidFill>
                <a:srgbClr val="000000"/>
              </a:solidFill>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参入時期の妥当性（なぜ今か）について記載してください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既存・潜在競合と比較した際の自社のポジショニングや戦略的優位性を記載してください</a:t>
            </a:r>
          </a:p>
        </p:txBody>
      </p:sp>
    </p:spTree>
    <p:extLst>
      <p:ext uri="{BB962C8B-B14F-4D97-AF65-F5344CB8AC3E}">
        <p14:creationId xmlns:p14="http://schemas.microsoft.com/office/powerpoint/2010/main" val="326252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４．事業計画</a:t>
            </a:r>
            <a:r>
              <a:rPr lang="en-US" altLang="ja-JP"/>
              <a:t>】</a:t>
            </a:r>
            <a:br>
              <a:rPr lang="en-US" altLang="ja-JP"/>
            </a:br>
            <a:r>
              <a:rPr lang="en-US" altLang="ja-JP"/>
              <a:t>【</a:t>
            </a:r>
            <a:r>
              <a:rPr lang="ja-JP" altLang="en-US"/>
              <a:t>実施内容</a:t>
            </a:r>
            <a:r>
              <a:rPr lang="en-US" altLang="ja-JP"/>
              <a:t>/</a:t>
            </a:r>
            <a:r>
              <a:rPr lang="ja-JP" altLang="en-US"/>
              <a:t>スケジュール</a:t>
            </a:r>
            <a:r>
              <a:rPr lang="en-US" altLang="ja-JP"/>
              <a:t>】</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助成期間及び社会実装計画期間における実施内容とスケジュール</a:t>
            </a:r>
          </a:p>
          <a:p>
            <a:pPr marL="447675" lvl="1" indent="-285750" defTabSz="457200" fontAlgn="auto">
              <a:spcBef>
                <a:spcPts val="600"/>
              </a:spcBef>
              <a:spcAft>
                <a:spcPts val="0"/>
              </a:spcAft>
              <a:buFont typeface="Wingdings" panose="05000000000000000000" pitchFamily="2" charset="2"/>
              <a:buChar char="Ø"/>
              <a:defRPr/>
            </a:pPr>
            <a:r>
              <a:rPr lang="ja-JP" altLang="en-US" sz="1400" kern="0">
                <a:solidFill>
                  <a:srgbClr val="000000"/>
                </a:solidFill>
                <a:latin typeface="Meiryo UI" panose="020B0604030504040204" pitchFamily="50" charset="-128"/>
                <a:ea typeface="Meiryo UI"/>
                <a:cs typeface="+mn-cs"/>
              </a:rPr>
              <a:t>実施内容と</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スケジュールを記載してください</a:t>
            </a:r>
          </a:p>
          <a:p>
            <a:pPr marL="541338" lvl="2" indent="-285750" defTabSz="457200" fontAlgn="auto">
              <a:spcBef>
                <a:spcPts val="600"/>
              </a:spcBef>
              <a:spcAft>
                <a:spcPts val="0"/>
              </a:spcAft>
              <a:buFont typeface="Arial" panose="020B0604020202020204" pitchFamily="34" charset="0"/>
              <a:buChar char="•"/>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遅延リスクのある実施内容がある場合、スケジュールは計画の遅延も考慮してください</a:t>
            </a:r>
          </a:p>
          <a:p>
            <a:pPr marL="541338" lvl="2" indent="-285750" defTabSz="457200" fontAlgn="auto">
              <a:spcBef>
                <a:spcPts val="600"/>
              </a:spcBef>
              <a:spcAft>
                <a:spcPts val="0"/>
              </a:spcAft>
              <a:buFont typeface="Arial" panose="020B0604020202020204" pitchFamily="34" charset="0"/>
              <a:buChar char="•"/>
              <a:defRPr/>
            </a:pPr>
            <a:r>
              <a:rPr lang="ja-JP" altLang="en-US" sz="1400" kern="0">
                <a:solidFill>
                  <a:srgbClr val="000000"/>
                </a:solidFill>
                <a:latin typeface="Meiryo UI" panose="020B0604030504040204" pitchFamily="50" charset="-128"/>
                <a:ea typeface="Meiryo UI"/>
                <a:cs typeface="+mn-cs"/>
              </a:rPr>
              <a:t>実施内容</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スケジュールは、将来の社会実装、普及の状態からバックキャストして設計してください</a:t>
            </a:r>
          </a:p>
        </p:txBody>
      </p:sp>
    </p:spTree>
    <p:extLst>
      <p:ext uri="{BB962C8B-B14F-4D97-AF65-F5344CB8AC3E}">
        <p14:creationId xmlns:p14="http://schemas.microsoft.com/office/powerpoint/2010/main" val="347541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４．事業計画</a:t>
            </a:r>
            <a:r>
              <a:rPr lang="en-US" altLang="ja-JP"/>
              <a:t>】</a:t>
            </a:r>
            <a:br>
              <a:rPr lang="en-US" altLang="ja-JP"/>
            </a:br>
            <a:r>
              <a:rPr lang="en-US" altLang="ja-JP"/>
              <a:t>【</a:t>
            </a:r>
            <a:r>
              <a:rPr lang="ja-JP" altLang="en-US"/>
              <a:t>達成目標・</a:t>
            </a:r>
            <a:r>
              <a:rPr lang="en-US" altLang="ja-JP"/>
              <a:t>KPI】</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助成期間における達成目標・</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KPI</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各期における達成目標・</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KPI</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を記載してください</a:t>
            </a:r>
          </a:p>
          <a:p>
            <a:pPr marL="719138" lvl="2" indent="-285750" defTabSz="457200" fontAlgn="auto">
              <a:spcBef>
                <a:spcPts val="600"/>
              </a:spcBef>
              <a:spcAft>
                <a:spcPts val="0"/>
              </a:spcAft>
              <a:buFont typeface="Arial" panose="020B0604020202020204" pitchFamily="34" charset="0"/>
              <a:buChar char="•"/>
              <a:tabLst>
                <a:tab pos="719138" algn="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達成目標は社会実装、普及に向けた最低限達成するべき目標及び、野心的な目標を記載してください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19138" lvl="2" indent="-285750" defTabSz="457200" fontAlgn="auto">
              <a:spcBef>
                <a:spcPts val="600"/>
              </a:spcBef>
              <a:spcAft>
                <a:spcPts val="0"/>
              </a:spcAft>
              <a:buFont typeface="Arial" panose="020B0604020202020204" pitchFamily="34" charset="0"/>
              <a:buChar char="•"/>
              <a:tabLst>
                <a:tab pos="719138" algn="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各実施内容で確認したい仮説と検証方法についても記載してください。</a:t>
            </a: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社会実装計画期間における事業目標</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社会実装、普及を想定した事業目標を記載してください</a:t>
            </a:r>
          </a:p>
        </p:txBody>
      </p:sp>
    </p:spTree>
    <p:extLst>
      <p:ext uri="{BB962C8B-B14F-4D97-AF65-F5344CB8AC3E}">
        <p14:creationId xmlns:p14="http://schemas.microsoft.com/office/powerpoint/2010/main" val="2853703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４．事業計画と実現性</a:t>
            </a:r>
            <a:r>
              <a:rPr lang="en-US" altLang="ja-JP"/>
              <a:t>】</a:t>
            </a:r>
            <a:br>
              <a:rPr lang="en-US" altLang="ja-JP"/>
            </a:br>
            <a:r>
              <a:rPr lang="en-US" altLang="ja-JP"/>
              <a:t>【</a:t>
            </a:r>
            <a:r>
              <a:rPr lang="ja-JP" altLang="en-US"/>
              <a:t>実施体制</a:t>
            </a:r>
            <a:r>
              <a:rPr lang="en-US" altLang="ja-JP"/>
              <a:t>】</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助成期間における必要な実施体制</a:t>
            </a:r>
          </a:p>
          <a:p>
            <a:pPr marL="447675" lvl="1" indent="-285750" defTabSz="457200" fontAlgn="auto">
              <a:spcBef>
                <a:spcPts val="600"/>
              </a:spcBef>
              <a:spcAft>
                <a:spcPts val="0"/>
              </a:spcAft>
              <a:buFont typeface="Wingdings" panose="05000000000000000000" pitchFamily="2" charset="2"/>
              <a:buChar char="Ø"/>
              <a:tabLst>
                <a:tab pos="541338" algn="l"/>
              </a:tabLst>
              <a:defRPr/>
            </a:pPr>
            <a:r>
              <a:rPr lang="ja-JP" altLang="en-US" sz="1400" kern="0">
                <a:solidFill>
                  <a:srgbClr val="000000"/>
                </a:solidFill>
                <a:latin typeface="Meiryo UI" panose="020B0604030504040204" pitchFamily="50" charset="-128"/>
                <a:ea typeface="Meiryo UI"/>
                <a:cs typeface="+mn-cs"/>
              </a:rPr>
              <a:t>共同企業体における事業の位置づけ、</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実行体制（組織図）、業の統括責任者名（各企業の部門長以上の役職者が望ましい）、人材配置、外部委託の有無等を明記してください。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tabLst>
                <a:tab pos="541338" algn="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各実施内容と担当する構成企業又は協力企業の関係を明確化してくだささい</a:t>
            </a:r>
          </a:p>
          <a:p>
            <a:pPr marL="447675" lvl="1" indent="-285750" defTabSz="457200" fontAlgn="auto">
              <a:spcBef>
                <a:spcPts val="600"/>
              </a:spcBef>
              <a:spcAft>
                <a:spcPts val="0"/>
              </a:spcAft>
              <a:buFont typeface="Wingdings" panose="05000000000000000000" pitchFamily="2" charset="2"/>
              <a:buChar char="Ø"/>
              <a:tabLst>
                <a:tab pos="541338" algn="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申請時に必要な体制を構築できていない場合、構築するための計画を記載してください（専門人材や外部連携体制の状況含む）</a:t>
            </a:r>
          </a:p>
        </p:txBody>
      </p:sp>
    </p:spTree>
    <p:extLst>
      <p:ext uri="{BB962C8B-B14F-4D97-AF65-F5344CB8AC3E}">
        <p14:creationId xmlns:p14="http://schemas.microsoft.com/office/powerpoint/2010/main" val="283435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21AAD7B7-F2CE-3140-4BD5-B870CD92438B}"/>
              </a:ext>
            </a:extLst>
          </p:cNvPr>
          <p:cNvSpPr>
            <a:spLocks noGrp="1"/>
          </p:cNvSpPr>
          <p:nvPr>
            <p:ph type="title"/>
          </p:nvPr>
        </p:nvSpPr>
        <p:spPr>
          <a:xfrm>
            <a:off x="415925" y="152399"/>
            <a:ext cx="6812190" cy="647701"/>
          </a:xfrm>
        </p:spPr>
        <p:txBody>
          <a:bodyPr vert="horz">
            <a:normAutofit/>
          </a:bodyPr>
          <a:lstStyle/>
          <a:p>
            <a:r>
              <a:rPr lang="en-US" altLang="ja-JP"/>
              <a:t>【</a:t>
            </a:r>
            <a:r>
              <a:rPr lang="ja-JP" altLang="en-US"/>
              <a:t>４．事業計画</a:t>
            </a:r>
            <a:r>
              <a:rPr lang="en-US" altLang="ja-JP"/>
              <a:t>】</a:t>
            </a:r>
            <a:br>
              <a:rPr lang="en-US" altLang="ja-JP"/>
            </a:br>
            <a:r>
              <a:rPr lang="en-US" altLang="ja-JP"/>
              <a:t>【</a:t>
            </a:r>
            <a:r>
              <a:rPr lang="ja-JP" altLang="en-US"/>
              <a:t>ビジネスモデル・収益構造</a:t>
            </a:r>
            <a:r>
              <a:rPr lang="en-US" altLang="ja-JP"/>
              <a:t>】</a:t>
            </a:r>
            <a:endParaRPr kumimoji="1" lang="ja-JP" altLang="en-US"/>
          </a:p>
        </p:txBody>
      </p:sp>
      <p:sp>
        <p:nvSpPr>
          <p:cNvPr id="14" name="タイトル 1">
            <a:extLst>
              <a:ext uri="{FF2B5EF4-FFF2-40B4-BE49-F238E27FC236}">
                <a16:creationId xmlns:a16="http://schemas.microsoft.com/office/drawing/2014/main" id="{7F734C1C-6875-CA6C-E168-328F72D42F12}"/>
              </a:ext>
            </a:extLst>
          </p:cNvPr>
          <p:cNvSpPr txBox="1">
            <a:spLocks/>
          </p:cNvSpPr>
          <p:nvPr/>
        </p:nvSpPr>
        <p:spPr bwMode="gray">
          <a:xfrm>
            <a:off x="415924" y="1016000"/>
            <a:ext cx="9074151" cy="455613"/>
          </a:xfrm>
          <a:prstGeom prst="rect">
            <a:avLst/>
          </a:prstGeom>
        </p:spPr>
        <p:txBody>
          <a:bodyPr vert="horz" lIns="0" tIns="0" rIns="0" bIns="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en-US" altLang="ja-JP"/>
              <a:t>(</a:t>
            </a:r>
            <a:r>
              <a:rPr lang="ja-JP" altLang="en-US"/>
              <a:t>本ページでの貴社の主張やお伝えしたいポイントを簡潔に記述してください</a:t>
            </a:r>
            <a:r>
              <a:rPr lang="en-US" altLang="ja-JP"/>
              <a:t>)</a:t>
            </a:r>
            <a:endParaRPr lang="ja-JP" altLang="en-US" b="0"/>
          </a:p>
        </p:txBody>
      </p:sp>
      <p:sp>
        <p:nvSpPr>
          <p:cNvPr id="15" name="タイトル 1">
            <a:extLst>
              <a:ext uri="{FF2B5EF4-FFF2-40B4-BE49-F238E27FC236}">
                <a16:creationId xmlns:a16="http://schemas.microsoft.com/office/drawing/2014/main" id="{F183C8A4-2053-BAA4-1B3A-D46BF3D82C0F}"/>
              </a:ext>
            </a:extLst>
          </p:cNvPr>
          <p:cNvSpPr txBox="1">
            <a:spLocks/>
          </p:cNvSpPr>
          <p:nvPr/>
        </p:nvSpPr>
        <p:spPr bwMode="gray">
          <a:xfrm>
            <a:off x="7335982" y="152399"/>
            <a:ext cx="2154093" cy="647701"/>
          </a:xfrm>
          <a:prstGeom prst="rect">
            <a:avLst/>
          </a:prstGeom>
          <a:solidFill>
            <a:schemeClr val="bg1">
              <a:lumMod val="95000"/>
            </a:schemeClr>
          </a:solidFill>
        </p:spPr>
        <p:txBody>
          <a:bodyPr vert="horz" lIns="72000" tIns="36000" rIns="72000" bIns="36000" rtlCol="0" anchor="ctr" anchorCtr="0">
            <a:norm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marL="342900" indent="-342900" fontAlgn="auto">
              <a:spcAft>
                <a:spcPts val="0"/>
              </a:spcAft>
              <a:buFont typeface="Wingdings" panose="05000000000000000000" pitchFamily="2" charset="2"/>
              <a:buChar char="l"/>
            </a:pPr>
            <a:r>
              <a:rPr lang="ja-JP" altLang="en-US" sz="1200" b="0"/>
              <a:t>記載のポイント</a:t>
            </a:r>
          </a:p>
        </p:txBody>
      </p:sp>
      <p:sp>
        <p:nvSpPr>
          <p:cNvPr id="16" name="吹き出し: 線 15">
            <a:extLst>
              <a:ext uri="{FF2B5EF4-FFF2-40B4-BE49-F238E27FC236}">
                <a16:creationId xmlns:a16="http://schemas.microsoft.com/office/drawing/2014/main" id="{C6FD91D0-613E-85D4-9086-06B3AF9EE513}"/>
              </a:ext>
            </a:extLst>
          </p:cNvPr>
          <p:cNvSpPr/>
          <p:nvPr/>
        </p:nvSpPr>
        <p:spPr>
          <a:xfrm>
            <a:off x="9906000" y="-1885"/>
            <a:ext cx="2664000" cy="2268000"/>
          </a:xfrm>
          <a:prstGeom prst="borderCallout1">
            <a:avLst>
              <a:gd name="adj1" fmla="val 7384"/>
              <a:gd name="adj2" fmla="val 486"/>
              <a:gd name="adj3" fmla="val 15601"/>
              <a:gd name="adj4" fmla="val -20694"/>
            </a:avLst>
          </a:prstGeom>
          <a:solidFill>
            <a:srgbClr val="FFCD00"/>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lang="ja-JP" altLang="en-US" sz="1400" kern="0">
                <a:solidFill>
                  <a:srgbClr val="000000"/>
                </a:solidFill>
                <a:latin typeface="Meiryo UI" panose="020B0604030504040204" pitchFamily="50" charset="-128"/>
                <a:ea typeface="Meiryo UI"/>
              </a:rPr>
              <a:t>ボディに</a:t>
            </a:r>
            <a:r>
              <a:rPr kumimoji="0" lang="ja-JP" altLang="en-US" sz="1400" kern="0">
                <a:solidFill>
                  <a:srgbClr val="000000"/>
                </a:solidFill>
                <a:latin typeface="Meiryo UI" panose="020B0604030504040204" pitchFamily="50" charset="-128"/>
                <a:ea typeface="Meiryo UI"/>
              </a:rPr>
              <a:t>記載の内容うち、どの項目に該当し得るかを各資料右肩にできる限りお示しください。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ページで複数項目を含めて表現される場合で問題ありません）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
        <p:nvSpPr>
          <p:cNvPr id="17" name="AutoShape 10">
            <a:extLst>
              <a:ext uri="{FF2B5EF4-FFF2-40B4-BE49-F238E27FC236}">
                <a16:creationId xmlns:a16="http://schemas.microsoft.com/office/drawing/2014/main" id="{0FF5C71F-7C4A-E10C-63E0-B3DFA9C0A247}"/>
              </a:ext>
            </a:extLst>
          </p:cNvPr>
          <p:cNvSpPr>
            <a:spLocks noChangeArrowheads="1"/>
          </p:cNvSpPr>
          <p:nvPr/>
        </p:nvSpPr>
        <p:spPr bwMode="auto">
          <a:xfrm>
            <a:off x="1531686" y="2469749"/>
            <a:ext cx="6857574" cy="2358283"/>
          </a:xfrm>
          <a:prstGeom prst="rect">
            <a:avLst/>
          </a:prstGeom>
          <a:solidFill>
            <a:srgbClr val="FFCD00"/>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ビジネスモデルの妥当性・将来性（</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2035</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2040</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年頃までの計画を想定）</a:t>
            </a: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市場の課題・ニーズ、共同企業体の強みを念頭にビジネスモデルの概要を記載してください。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lang="ja-JP" altLang="en-US" sz="1400" kern="0">
                <a:solidFill>
                  <a:srgbClr val="000000"/>
                </a:solidFill>
                <a:latin typeface="Meiryo UI" panose="020B0604030504040204" pitchFamily="50" charset="-128"/>
                <a:ea typeface="Meiryo UI"/>
                <a:cs typeface="+mn-cs"/>
              </a:rPr>
              <a:t>助成期間＋社会実装計画期間における収益構造（費用・利益）の変化について、共有量を含めて記載してください。</a:t>
            </a:r>
            <a:endParaRPr lang="en-US" altLang="ja-JP" sz="1400" kern="0">
              <a:solidFill>
                <a:srgbClr val="000000"/>
              </a:solidFill>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社会実装計画期間以降に、総事業費を超える想定リターンのある事業であることを示してください。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lang="ja-JP" altLang="en-US" sz="1400" kern="0">
                <a:solidFill>
                  <a:srgbClr val="000000"/>
                </a:solidFill>
                <a:latin typeface="Meiryo UI" panose="020B0604030504040204" pitchFamily="50" charset="-128"/>
                <a:ea typeface="Meiryo UI"/>
                <a:cs typeface="+mn-cs"/>
              </a:rPr>
              <a:t>ビジネスモデルに新規性・独自性がある場合には、それらについても記載してください。</a:t>
            </a:r>
            <a:endPar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447675" lvl="1" indent="-285750" defTabSz="457200" fontAlgn="auto">
              <a:spcBef>
                <a:spcPts val="600"/>
              </a:spcBef>
              <a:spcAft>
                <a:spcPts val="0"/>
              </a:spcAft>
              <a:buFont typeface="Wingdings" panose="05000000000000000000" pitchFamily="2" charset="2"/>
              <a:buChar char="Ø"/>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必要に応じて定量的な数値シミュレーションを添付してください。</a:t>
            </a:r>
          </a:p>
        </p:txBody>
      </p:sp>
    </p:spTree>
    <p:extLst>
      <p:ext uri="{BB962C8B-B14F-4D97-AF65-F5344CB8AC3E}">
        <p14:creationId xmlns:p14="http://schemas.microsoft.com/office/powerpoint/2010/main" val="29490993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2700&quot;/&gt;&lt;CPresentation id=&quot;1&quot;&gt;&lt;m_precDefaultNumber&gt;&lt;m_yearfmt&gt;&lt;begin val=&quot;0&quot;/&gt;&lt;end val=&quot;4&quot;/&gt;&lt;/m_yearfmt&gt;&lt;/m_precDefaultNumber&gt;&lt;m_precDefaultPercent&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Day&gt;&lt;m_bNumberIsYear val=&quot;0&quot;/&gt;&lt;m_strFormatTime&gt;%#d&lt;/m_strFormatTime&gt;&lt;m_yearfmt&gt;&lt;begin val=&quot;0&quot;/&gt;&lt;end val=&quot;4&quot;/&gt;&lt;/m_yearfmt&gt;&lt;/m_precDefaultDay&gt;&lt;m_precDefaultWeek&gt;&lt;m_bNumberIsYear val=&quot;0&quot;/&gt;&lt;m_strFormatTime&gt;%d.&lt;/m_strFormatTime&gt;&lt;m_yearfmt&gt;&lt;begin val=&quot;0&quot;/&gt;&lt;end val=&quot;4&quot;/&gt;&lt;/m_yearfmt&gt;&lt;/m_precDefaultWeek&gt;&lt;m_precDefaultMonth&gt;&lt;m_bNumberIsYear val=&quot;0&quot;/&gt;&lt;m_strFormatTime&gt;%1&lt;/m_strFormatTime&gt;&lt;m_yearfmt&gt;&lt;begin val=&quot;0&quot;/&gt;&lt;end val=&quot;4&quot;/&gt;&lt;/m_yearfmt&gt;&lt;/m_precDefaultMonth&gt;&lt;m_precDefaultQuarter&gt;&lt;m_bNumberIsYear val=&quot;0&quot;/&gt;&lt;m_strFormatTime&gt;Q%5&lt;/m_strFormatTime&gt;&lt;m_yearfmt&gt;&lt;begin val=&quot;0&quot;/&gt;&lt;end val=&quot;4&quot;/&gt;&lt;/m_yearfmt&gt;&lt;/m_precDefaultQuarter&gt;&lt;m_precDefaultYear&gt;&lt;m_bNumberIsYear val=&quot;0&quot;/&gt;&lt;m_strFormatTime&gt;%Y&lt;/m_strFormatTime&gt;&lt;m_yearfmt&gt;&lt;begin val=&quot;0&quot;/&gt;&lt;end val=&quot;0&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1&quot;/&gt;&lt;m_eweekdayFirstOfWorkweek val=&quot;2&quot;/&gt;&lt;m_eweekdayFirstOfWeekend val=&quot;7&quot;/&gt;&lt;/CPresentation&gt;&lt;/root&gt;"/>
  <p:tag name="EE4P_STYLE_ID" val="35e8e40f-b990-41de-a0fc-543397efce71"/>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Template_A4_J_2021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ユーザー定義 1">
      <a:majorFont>
        <a:latin typeface="Yu Gothic UI"/>
        <a:ea typeface="Yu Gothic UI"/>
        <a:cs typeface=""/>
      </a:majorFont>
      <a:minorFont>
        <a:latin typeface="Yu Gothic U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D0D0CE"/>
        </a:solidFill>
        <a:ln w="12700" algn="ctr">
          <a:solidFill>
            <a:srgbClr val="D0D0CE"/>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defTabSz="990564" fontAlgn="auto">
          <a:spcBef>
            <a:spcPts val="0"/>
          </a:spcBef>
          <a:spcAft>
            <a:spcPts val="0"/>
          </a:spcAft>
          <a:buSzPct val="100000"/>
          <a:defRPr kumimoji="1" sz="1200" dirty="0">
            <a:solidFill>
              <a:prstClr val="black"/>
            </a:solidFill>
            <a:latin typeface="+mn-lt"/>
            <a:cs typeface="+mn-cs"/>
          </a:defRPr>
        </a:defPPr>
      </a:lstStyle>
    </a:spDef>
    <a:lnDef>
      <a:spPr bwMode="gray">
        <a:ln w="12700">
          <a:solidFill>
            <a:srgbClr val="75787B"/>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nchor="ctr">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4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プレゼンテーション4" id="{C338E868-EAA1-42D8-AC61-ABD92B8EBC2D}" vid="{8E719A26-2561-44C1-869D-FAA8972A9C2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emplate/>
  <TotalTime>0</TotalTime>
  <Words>2915</Words>
  <Application>Microsoft Office PowerPoint</Application>
  <PresentationFormat>A4 210 x 297 mm</PresentationFormat>
  <Paragraphs>269</Paragraphs>
  <Slides>23</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30" baseType="lpstr">
      <vt:lpstr>Meiryo UI</vt:lpstr>
      <vt:lpstr>Yu Gothic UI</vt:lpstr>
      <vt:lpstr>Arial</vt:lpstr>
      <vt:lpstr>Verdana</vt:lpstr>
      <vt:lpstr>Wingdings</vt:lpstr>
      <vt:lpstr>DT Template_A4_J_202101</vt:lpstr>
      <vt:lpstr>think-cell スライド</vt:lpstr>
      <vt:lpstr>PowerPoint プレゼンテーション</vt:lpstr>
      <vt:lpstr>申請事業企画書</vt:lpstr>
      <vt:lpstr>【１．事業概要と目指す姿】 </vt:lpstr>
      <vt:lpstr>【２．課題と解決策】 </vt:lpstr>
      <vt:lpstr>【３．市場・競争環境】 </vt:lpstr>
      <vt:lpstr>【４．事業計画】 【実施内容/スケジュール】</vt:lpstr>
      <vt:lpstr>【４．事業計画】 【達成目標・KPI】</vt:lpstr>
      <vt:lpstr>【４．事業計画と実現性】 【実施体制】</vt:lpstr>
      <vt:lpstr>【４．事業計画】 【ビジネスモデル・収益構造】</vt:lpstr>
      <vt:lpstr>【４．事業計画】 【技術・ケイパビリティ】</vt:lpstr>
      <vt:lpstr>【４．事業計画】 【マーケティング戦略・販路拡大】</vt:lpstr>
      <vt:lpstr>【５．総事業費の内訳】 【総事業費と実施内容の関係】</vt:lpstr>
      <vt:lpstr>【５．総事業費の内訳】 【資金計画】</vt:lpstr>
      <vt:lpstr>【６．リスクと対応方針】 【助成期間内のリスク対応】</vt:lpstr>
      <vt:lpstr>【６．リスクと対応方針】 【社会実装計画期間内のリスク対応】</vt:lpstr>
      <vt:lpstr>【７．事業の提供価値】 【経済への波及効果】</vt:lpstr>
      <vt:lpstr>【７．事業の提供価値】 【脱炭素への波及効果】</vt:lpstr>
      <vt:lpstr>【７．事業の提供価値】 【その他の事業の提供価値】</vt:lpstr>
      <vt:lpstr>PowerPoint プレゼンテーション</vt:lpstr>
      <vt:lpstr>PowerPoint プレゼンテーション</vt:lpstr>
      <vt:lpstr>PowerPoint プレゼンテーション</vt:lpstr>
      <vt:lpstr>(本ページでの貴社の主張やお伝えしたいポイントを簡潔に記述してください)</vt:lpstr>
      <vt:lpstr>(本ページでの貴社の主張やお伝えしたいポイントを簡潔に記述してください)</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2025-06-16T04:03:40Z</dcterms:created>
  <dcterms:modified xsi:type="dcterms:W3CDTF">2025-06-16T04:05:07Z</dcterms:modified>
</cp:coreProperties>
</file>