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908" r:id="rId1"/>
  </p:sldMasterIdLst>
  <p:notesMasterIdLst>
    <p:notesMasterId r:id="rId4"/>
  </p:notesMasterIdLst>
  <p:handoutMasterIdLst>
    <p:handoutMasterId r:id="rId5"/>
  </p:handoutMasterIdLst>
  <p:sldIdLst>
    <p:sldId id="529" r:id="rId2"/>
    <p:sldId id="531" r:id="rId3"/>
  </p:sldIdLst>
  <p:sldSz cx="6858000" cy="9906000" type="A4"/>
  <p:notesSz cx="6735763" cy="9866313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3" orient="horz" pos="4503" userDrawn="1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0CE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FE0FCB-3B10-4436-8FBD-17091DEF00BD}" v="5" dt="2025-06-16T03:49:43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89" autoAdjust="0"/>
    <p:restoredTop sz="94660"/>
  </p:normalViewPr>
  <p:slideViewPr>
    <p:cSldViewPr snapToGrid="0" showGuides="1">
      <p:cViewPr>
        <p:scale>
          <a:sx n="96" d="100"/>
          <a:sy n="96" d="100"/>
        </p:scale>
        <p:origin x="2340" y="84"/>
      </p:cViewPr>
      <p:guideLst>
        <p:guide orient="horz" pos="45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C3375-25C1-4132-8356-F0254E04DDEC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172F-6366-47B3-B3D8-F99B8E17CF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479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2025/6/16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16150" y="1233488"/>
            <a:ext cx="2303463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E13BB-FCB6-4491-A87D-1E9BA7500F8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89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エントリーシ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77D81023-2A1D-453A-B6C3-7E7FA34E421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21658822"/>
              </p:ext>
            </p:extLst>
          </p:nvPr>
        </p:nvGraphicFramePr>
        <p:xfrm>
          <a:off x="895" y="2294"/>
          <a:ext cx="893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444" imgH="443" progId="TCLayout.ActiveDocument.1">
                  <p:embed/>
                </p:oleObj>
              </mc:Choice>
              <mc:Fallback>
                <p:oleObj name="think-cell スライド" r:id="rId3" imgW="444" imgH="443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77D81023-2A1D-453A-B6C3-7E7FA34E42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5" y="2294"/>
                        <a:ext cx="893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188913" y="720000"/>
            <a:ext cx="6480174" cy="360363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 font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accent6"/>
                </a:solidFill>
                <a:cs typeface="+mn-cs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 bwMode="gray">
          <a:xfrm>
            <a:off x="188913" y="200024"/>
            <a:ext cx="6480175" cy="396000"/>
          </a:xfrm>
        </p:spPr>
        <p:txBody>
          <a:bodyPr vert="horz"/>
          <a:lstStyle>
            <a:lvl1pPr>
              <a:defRPr sz="1200" baseline="0">
                <a:latin typeface="+mj-lt"/>
                <a:ea typeface="+mj-ea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E96989CC-229B-9458-B254-E4AC2193201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188913" y="2664000"/>
            <a:ext cx="6480174" cy="360363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 font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accent6"/>
                </a:solidFill>
                <a:cs typeface="+mn-cs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1E2E28AC-D2AD-0BA9-6194-A4183A4AD7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5F83F0A-C3D3-4590-9B7B-60A4B26737EE}" type="slidenum">
              <a:rPr kumimoji="1" lang="en-US" smtClean="0"/>
              <a:pPr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279604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別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E4985A-F3FD-0DDA-9057-4985D56F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200025"/>
            <a:ext cx="6480175" cy="39600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8112DA-3E9B-BB3F-BB56-A1E4170EFC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913" y="1260000"/>
            <a:ext cx="6480175" cy="8445975"/>
          </a:xfrm>
        </p:spPr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dirty="0"/>
          </a:p>
        </p:txBody>
      </p:sp>
      <p:sp>
        <p:nvSpPr>
          <p:cNvPr id="5" name="テキスト プレースホルダー 2">
            <a:extLst>
              <a:ext uri="{FF2B5EF4-FFF2-40B4-BE49-F238E27FC236}">
                <a16:creationId xmlns:a16="http://schemas.microsoft.com/office/drawing/2014/main" id="{FFE04593-20F6-4450-E065-68D74B1025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188913" y="720000"/>
            <a:ext cx="6480174" cy="360363"/>
          </a:xfrm>
          <a:prstGeom prst="rect">
            <a:avLst/>
          </a:prstGeom>
        </p:spPr>
        <p:txBody>
          <a:bodyPr wrap="none" tIns="0" anchor="ctr">
            <a:noAutofit/>
          </a:bodyPr>
          <a:lstStyle>
            <a:lvl1pPr fontAlgn="ctr">
              <a:lnSpc>
                <a:spcPct val="100000"/>
              </a:lnSpc>
              <a:spcBef>
                <a:spcPts val="0"/>
              </a:spcBef>
              <a:defRPr sz="1200" b="1">
                <a:solidFill>
                  <a:schemeClr val="accent6"/>
                </a:solidFill>
                <a:cs typeface="+mn-cs"/>
              </a:defRPr>
            </a:lvl1pPr>
          </a:lstStyle>
          <a:p>
            <a:pPr lvl="0"/>
            <a:r>
              <a:rPr kumimoji="1" lang="ja-JP" altLang="en-US" dirty="0"/>
              <a:t>スライドタイトル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3F73E6-ED31-1B50-EC37-89DBDD9B726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5F83F0A-C3D3-4590-9B7B-60A4B26737EE}" type="slidenum">
              <a:rPr kumimoji="1" lang="en-US" smtClean="0"/>
              <a:pPr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413782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>
            <a:extLst>
              <a:ext uri="{FF2B5EF4-FFF2-40B4-BE49-F238E27FC236}">
                <a16:creationId xmlns:a16="http://schemas.microsoft.com/office/drawing/2014/main" id="{886ACD3C-B1FD-4D8B-B85B-1B25921C344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14237715"/>
              </p:ext>
            </p:extLst>
          </p:nvPr>
        </p:nvGraphicFramePr>
        <p:xfrm>
          <a:off x="895" y="2294"/>
          <a:ext cx="893" cy="2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5" imgW="444" imgH="443" progId="TCLayout.ActiveDocument.1">
                  <p:embed/>
                </p:oleObj>
              </mc:Choice>
              <mc:Fallback>
                <p:oleObj name="think-cell スライド" r:id="rId5" imgW="444" imgH="443" progId="TCLayout.ActiveDocument.1">
                  <p:embed/>
                  <p:pic>
                    <p:nvPicPr>
                      <p:cNvPr id="4" name="オブジェクト 3" hidden="1">
                        <a:extLst>
                          <a:ext uri="{FF2B5EF4-FFF2-40B4-BE49-F238E27FC236}">
                            <a16:creationId xmlns:a16="http://schemas.microsoft.com/office/drawing/2014/main" id="{886ACD3C-B1FD-4D8B-B85B-1B25921C34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95" y="2294"/>
                        <a:ext cx="893" cy="2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88913" y="200025"/>
            <a:ext cx="6480175" cy="39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188913" y="1281113"/>
            <a:ext cx="6480175" cy="84248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2E9924-4E33-CE3D-8CD7-95112779C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9613" y="9705975"/>
            <a:ext cx="358776" cy="2000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B5F83F0A-C3D3-4590-9B7B-60A4B26737EE}" type="slidenum">
              <a:rPr kumimoji="1" lang="en-US" smtClean="0"/>
              <a:pPr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19776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</p:sldLayoutIdLst>
  <p:hf hdr="0" dt="0"/>
  <p:txStyles>
    <p:titleStyle>
      <a:lvl1pPr algn="l" defTabSz="514326" rtl="0" eaLnBrk="1" latinLnBrk="0" hangingPunct="1">
        <a:lnSpc>
          <a:spcPct val="110000"/>
        </a:lnSpc>
        <a:spcBef>
          <a:spcPct val="0"/>
        </a:spcBef>
        <a:spcAft>
          <a:spcPts val="200"/>
        </a:spcAft>
        <a:buNone/>
        <a:defRPr kumimoji="1" sz="1200" b="1" kern="1200" baseline="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0" marR="0" indent="0" algn="l" defTabSz="514326" rtl="0" eaLnBrk="1" fontAlgn="auto" latinLnBrk="0" hangingPunct="1">
        <a:lnSpc>
          <a:spcPct val="110000"/>
        </a:lnSpc>
        <a:spcBef>
          <a:spcPts val="0"/>
        </a:spcBef>
        <a:spcAft>
          <a:spcPts val="200"/>
        </a:spcAft>
        <a:buClrTx/>
        <a:buSzPct val="100000"/>
        <a:buFont typeface="Arial" panose="020B0604020202020204" pitchFamily="34" charset="0"/>
        <a:buNone/>
        <a:tabLst/>
        <a:defRPr kumimoji="1" sz="1200" b="0" kern="1200">
          <a:solidFill>
            <a:schemeClr val="tx1"/>
          </a:solidFill>
          <a:latin typeface="+mn-ea"/>
          <a:ea typeface="+mn-ea"/>
          <a:cs typeface="+mn-cs"/>
        </a:defRPr>
      </a:lvl1pPr>
      <a:lvl2pPr marL="130845" marR="0" indent="-130845" algn="l" defTabSz="514326" rtl="0" eaLnBrk="1" fontAlgn="auto" latinLnBrk="0" hangingPunct="1">
        <a:lnSpc>
          <a:spcPct val="110000"/>
        </a:lnSpc>
        <a:spcBef>
          <a:spcPts val="0"/>
        </a:spcBef>
        <a:spcAft>
          <a:spcPts val="200"/>
        </a:spcAft>
        <a:buClrTx/>
        <a:buSzPct val="100000"/>
        <a:buFont typeface="Wingdings" panose="05000000000000000000" pitchFamily="2" charset="2"/>
        <a:buChar char="n"/>
        <a:tabLst/>
        <a:defRPr kumimoji="1" lang="en-US" sz="1200" b="0" kern="1200" dirty="0" smtClean="0">
          <a:solidFill>
            <a:schemeClr val="tx1"/>
          </a:solidFill>
          <a:latin typeface="+mn-ea"/>
          <a:ea typeface="+mn-ea"/>
          <a:cs typeface="+mn-cs"/>
        </a:defRPr>
      </a:lvl2pPr>
      <a:lvl3pPr marL="261689" marR="0" indent="-130845" algn="l" defTabSz="514326" rtl="0" eaLnBrk="1" fontAlgn="auto" latinLnBrk="0" hangingPunct="1">
        <a:lnSpc>
          <a:spcPct val="110000"/>
        </a:lnSpc>
        <a:spcBef>
          <a:spcPts val="0"/>
        </a:spcBef>
        <a:spcAft>
          <a:spcPts val="200"/>
        </a:spcAft>
        <a:buClrTx/>
        <a:buSzPct val="100000"/>
        <a:buFont typeface="Wingdings" panose="05000000000000000000" pitchFamily="2" charset="2"/>
        <a:buChar char="Ø"/>
        <a:tabLst/>
        <a:defRPr kumimoji="1" lang="en-US" sz="1200" b="0" kern="1200" dirty="0" smtClean="0">
          <a:solidFill>
            <a:schemeClr val="tx1"/>
          </a:solidFill>
          <a:latin typeface="+mn-ea"/>
          <a:ea typeface="+mn-ea"/>
          <a:cs typeface="+mn-cs"/>
        </a:defRPr>
      </a:lvl3pPr>
      <a:lvl4pPr marL="355150" marR="0" indent="-93461" algn="l" defTabSz="514326" rtl="0" eaLnBrk="1" fontAlgn="auto" latinLnBrk="0" hangingPunct="1">
        <a:lnSpc>
          <a:spcPct val="110000"/>
        </a:lnSpc>
        <a:spcBef>
          <a:spcPts val="0"/>
        </a:spcBef>
        <a:spcAft>
          <a:spcPts val="200"/>
        </a:spcAft>
        <a:buClrTx/>
        <a:buSzPct val="100000"/>
        <a:buFont typeface="Arial" panose="020B0604020202020204" pitchFamily="34" charset="0"/>
        <a:buChar char="•"/>
        <a:tabLst/>
        <a:defRPr kumimoji="1" lang="en-US" sz="1200" b="0" kern="1200" baseline="0" dirty="0" smtClean="0">
          <a:solidFill>
            <a:schemeClr val="tx1"/>
          </a:solidFill>
          <a:latin typeface="+mn-ea"/>
          <a:ea typeface="+mn-ea"/>
          <a:cs typeface="+mn-cs"/>
        </a:defRPr>
      </a:lvl4pPr>
      <a:lvl5pPr marL="485995" indent="-130845" algn="l" defTabSz="449142" rtl="0" eaLnBrk="1" latinLnBrk="0" hangingPunct="1">
        <a:lnSpc>
          <a:spcPct val="110000"/>
        </a:lnSpc>
        <a:spcBef>
          <a:spcPts val="312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831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616839" indent="-130845" algn="l" defTabSz="514326" rtl="0" eaLnBrk="1" latinLnBrk="0" hangingPunct="1">
        <a:lnSpc>
          <a:spcPct val="110000"/>
        </a:lnSpc>
        <a:spcBef>
          <a:spcPts val="312"/>
        </a:spcBef>
        <a:spcAft>
          <a:spcPts val="0"/>
        </a:spcAft>
        <a:buFont typeface="Wingdings" panose="05000000000000000000" pitchFamily="2" charset="2"/>
        <a:buChar char="ü"/>
        <a:defRPr kumimoji="1" sz="831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9686" indent="-99220" algn="l" defTabSz="514326" rtl="0" eaLnBrk="1" latinLnBrk="0" hangingPunct="1">
        <a:spcBef>
          <a:spcPts val="0"/>
        </a:spcBef>
        <a:spcAft>
          <a:spcPts val="562"/>
        </a:spcAft>
        <a:buFont typeface="Verdana" panose="020B0604030504040204" pitchFamily="34" charset="0"/>
        <a:buChar char="−"/>
        <a:defRPr kumimoji="1"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299686" indent="-99220" algn="l" defTabSz="514326" rtl="0" eaLnBrk="1" latinLnBrk="0" hangingPunct="1">
        <a:spcBef>
          <a:spcPts val="0"/>
        </a:spcBef>
        <a:spcAft>
          <a:spcPts val="562"/>
        </a:spcAft>
        <a:buFont typeface="Verdana" panose="020B0604030504040204" pitchFamily="34" charset="0"/>
        <a:buChar char="−"/>
        <a:defRPr kumimoji="1" sz="675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9686" indent="-99220" algn="l" defTabSz="514326" rtl="0" eaLnBrk="1" latinLnBrk="0" hangingPunct="1">
        <a:spcBef>
          <a:spcPts val="0"/>
        </a:spcBef>
        <a:spcAft>
          <a:spcPts val="562"/>
        </a:spcAft>
        <a:buFont typeface="Verdana" panose="020B0604030504040204" pitchFamily="34" charset="0"/>
        <a:buChar char="−"/>
        <a:defRPr kumimoji="1" sz="675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3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26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89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50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14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77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39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02" algn="l" defTabSz="514326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2273" userDrawn="1">
          <p15:clr>
            <a:srgbClr val="A4A3A4"/>
          </p15:clr>
        </p15:guide>
        <p15:guide id="1" orient="horz" pos="126" userDrawn="1">
          <p15:clr>
            <a:srgbClr val="A4A3A4"/>
          </p15:clr>
        </p15:guide>
        <p15:guide id="4" pos="2047" userDrawn="1">
          <p15:clr>
            <a:srgbClr val="A4A3A4"/>
          </p15:clr>
        </p15:guide>
        <p15:guide id="5" pos="119" userDrawn="1">
          <p15:clr>
            <a:srgbClr val="A4A3A4"/>
          </p15:clr>
        </p15:guide>
        <p15:guide id="9" orient="horz" pos="8291" userDrawn="1">
          <p15:clr>
            <a:srgbClr val="A4A3A4"/>
          </p15:clr>
        </p15:guide>
        <p15:guide id="10" orient="horz" pos="8671" userDrawn="1">
          <p15:clr>
            <a:srgbClr val="A4A3A4"/>
          </p15:clr>
        </p15:guide>
        <p15:guide id="11" orient="horz" pos="8906" userDrawn="1">
          <p15:clr>
            <a:srgbClr val="A4A3A4"/>
          </p15:clr>
        </p15:guide>
        <p15:guide id="14" pos="4201" userDrawn="1">
          <p15:clr>
            <a:srgbClr val="A4A3A4"/>
          </p15:clr>
        </p15:guide>
        <p15:guide id="15" pos="2160" userDrawn="1">
          <p15:clr>
            <a:srgbClr val="F26B43"/>
          </p15:clr>
        </p15:guide>
        <p15:guide id="16" orient="horz" pos="3120" userDrawn="1">
          <p15:clr>
            <a:srgbClr val="F26B43"/>
          </p15:clr>
        </p15:guide>
        <p15:guide id="17" orient="horz" pos="6114" userDrawn="1">
          <p15:clr>
            <a:srgbClr val="A4A3A4"/>
          </p15:clr>
        </p15:guide>
        <p15:guide id="20" orient="horz" pos="3007" userDrawn="1">
          <p15:clr>
            <a:srgbClr val="A4A3A4"/>
          </p15:clr>
        </p15:guide>
        <p15:guide id="21" orient="horz" pos="3233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3FD76057-C649-0292-3238-2619A2619A4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5F83F0A-C3D3-4590-9B7B-60A4B26737EE}" type="slidenum">
              <a:rPr kumimoji="1" lang="en-US" smtClean="0"/>
              <a:pPr/>
              <a:t>1</a:t>
            </a:fld>
            <a:endParaRPr kumimoji="1" lang="en-US" dirty="0"/>
          </a:p>
        </p:txBody>
      </p:sp>
      <p:sp>
        <p:nvSpPr>
          <p:cNvPr id="7" name="長方形">
            <a:extLst>
              <a:ext uri="{FF2B5EF4-FFF2-40B4-BE49-F238E27FC236}">
                <a16:creationId xmlns:a16="http://schemas.microsoft.com/office/drawing/2014/main" id="{F57990E8-0469-90C0-83FA-7AF8CC154E24}"/>
              </a:ext>
            </a:extLst>
          </p:cNvPr>
          <p:cNvSpPr>
            <a:spLocks/>
          </p:cNvSpPr>
          <p:nvPr/>
        </p:nvSpPr>
        <p:spPr bwMode="gray">
          <a:xfrm>
            <a:off x="4837886" y="1260000"/>
            <a:ext cx="1380155" cy="1482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767" fontAlgn="auto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en-US" altLang="ja-JP" sz="762" dirty="0">
                <a:solidFill>
                  <a:prstClr val="black"/>
                </a:solidFill>
                <a:latin typeface="+mn-ea"/>
                <a:cs typeface="+mn-cs"/>
              </a:rPr>
              <a:t>※</a:t>
            </a:r>
            <a:r>
              <a:rPr kumimoji="1" lang="ja-JP" altLang="en-US" sz="762" dirty="0">
                <a:solidFill>
                  <a:prstClr val="black"/>
                </a:solidFill>
                <a:latin typeface="+mn-ea"/>
                <a:cs typeface="+mn-cs"/>
              </a:rPr>
              <a:t>左と同じ場合は記載不要です</a:t>
            </a:r>
          </a:p>
        </p:txBody>
      </p:sp>
      <p:graphicFrame>
        <p:nvGraphicFramePr>
          <p:cNvPr id="15" name="表 2">
            <a:extLst>
              <a:ext uri="{FF2B5EF4-FFF2-40B4-BE49-F238E27FC236}">
                <a16:creationId xmlns:a16="http://schemas.microsoft.com/office/drawing/2014/main" id="{E60314EB-2211-636A-72C7-94C37052B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645531"/>
              </p:ext>
            </p:extLst>
          </p:nvPr>
        </p:nvGraphicFramePr>
        <p:xfrm>
          <a:off x="188912" y="2880000"/>
          <a:ext cx="6480027" cy="6849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528583756"/>
                    </a:ext>
                  </a:extLst>
                </a:gridCol>
                <a:gridCol w="2772000">
                  <a:extLst>
                    <a:ext uri="{9D8B030D-6E8A-4147-A177-3AD203B41FA5}">
                      <a16:colId xmlns:a16="http://schemas.microsoft.com/office/drawing/2014/main" val="13303412"/>
                    </a:ext>
                  </a:extLst>
                </a:gridCol>
                <a:gridCol w="540015">
                  <a:extLst>
                    <a:ext uri="{9D8B030D-6E8A-4147-A177-3AD203B41FA5}">
                      <a16:colId xmlns:a16="http://schemas.microsoft.com/office/drawing/2014/main" val="2076582785"/>
                    </a:ext>
                  </a:extLst>
                </a:gridCol>
                <a:gridCol w="2448012">
                  <a:extLst>
                    <a:ext uri="{9D8B030D-6E8A-4147-A177-3AD203B41FA5}">
                      <a16:colId xmlns:a16="http://schemas.microsoft.com/office/drawing/2014/main" val="2425115388"/>
                    </a:ext>
                  </a:extLst>
                </a:gridCol>
              </a:tblGrid>
              <a:tr h="1083971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申請者</a:t>
                      </a: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代表企業：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構成企業：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協力企業：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社会実装</a:t>
                      </a:r>
                      <a:b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計画期間</a:t>
                      </a: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助成期間：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2026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月～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20XX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月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報告期間：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20XX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月～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20XX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74918"/>
                  </a:ext>
                </a:extLst>
              </a:tr>
              <a:tr h="722647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事業の目的・</a:t>
                      </a:r>
                      <a:b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解決すべき</a:t>
                      </a:r>
                      <a:b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課題</a:t>
                      </a: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18000" marB="18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237475"/>
                  </a:ext>
                </a:extLst>
              </a:tr>
              <a:tr h="414000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事業概要</a:t>
                      </a: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概要：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概要図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7713404"/>
                  </a:ext>
                </a:extLst>
              </a:tr>
              <a:tr h="903309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総事業費</a:t>
                      </a: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助成対象経費：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円、消費税等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</a:rPr>
                        <a:t>XX</a:t>
                      </a:r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</a:rPr>
                        <a:t>円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42923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200"/>
                        </a:spcAft>
                      </a:pPr>
                      <a:endParaRPr kumimoji="1" lang="en-US" altLang="ja-JP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18000" marR="18000" marT="18000" marB="18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934311"/>
                  </a:ext>
                </a:extLst>
              </a:tr>
            </a:tbl>
          </a:graphicData>
        </a:graphic>
      </p:graphicFrame>
      <p:sp>
        <p:nvSpPr>
          <p:cNvPr id="12" name="テキスト プレースホルダー 2">
            <a:extLst>
              <a:ext uri="{FF2B5EF4-FFF2-40B4-BE49-F238E27FC236}">
                <a16:creationId xmlns:a16="http://schemas.microsoft.com/office/drawing/2014/main" id="{60653D82-6F0B-8AB8-4425-1F19808936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9546" y="2664000"/>
            <a:ext cx="6480174" cy="360363"/>
          </a:xfrm>
        </p:spPr>
        <p:txBody>
          <a:bodyPr anchor="t"/>
          <a:lstStyle/>
          <a:p>
            <a:r>
              <a:rPr lang="zh-TW" altLang="en-US" sz="1100" dirty="0"/>
              <a:t>申請事業名：</a:t>
            </a:r>
          </a:p>
        </p:txBody>
      </p:sp>
      <p:graphicFrame>
        <p:nvGraphicFramePr>
          <p:cNvPr id="5" name="表 1">
            <a:extLst>
              <a:ext uri="{FF2B5EF4-FFF2-40B4-BE49-F238E27FC236}">
                <a16:creationId xmlns:a16="http://schemas.microsoft.com/office/drawing/2014/main" id="{F95ECC57-F4B4-EA02-BEB2-D6A39E1E3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567606"/>
              </p:ext>
            </p:extLst>
          </p:nvPr>
        </p:nvGraphicFramePr>
        <p:xfrm>
          <a:off x="188912" y="936000"/>
          <a:ext cx="6480175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0627">
                  <a:extLst>
                    <a:ext uri="{9D8B030D-6E8A-4147-A177-3AD203B41FA5}">
                      <a16:colId xmlns:a16="http://schemas.microsoft.com/office/drawing/2014/main" val="2384652477"/>
                    </a:ext>
                  </a:extLst>
                </a:gridCol>
                <a:gridCol w="760244">
                  <a:extLst>
                    <a:ext uri="{9D8B030D-6E8A-4147-A177-3AD203B41FA5}">
                      <a16:colId xmlns:a16="http://schemas.microsoft.com/office/drawing/2014/main" val="4076398131"/>
                    </a:ext>
                  </a:extLst>
                </a:gridCol>
                <a:gridCol w="2244530">
                  <a:extLst>
                    <a:ext uri="{9D8B030D-6E8A-4147-A177-3AD203B41FA5}">
                      <a16:colId xmlns:a16="http://schemas.microsoft.com/office/drawing/2014/main" val="1236302195"/>
                    </a:ext>
                  </a:extLst>
                </a:gridCol>
                <a:gridCol w="760244">
                  <a:extLst>
                    <a:ext uri="{9D8B030D-6E8A-4147-A177-3AD203B41FA5}">
                      <a16:colId xmlns:a16="http://schemas.microsoft.com/office/drawing/2014/main" val="3555824710"/>
                    </a:ext>
                  </a:extLst>
                </a:gridCol>
                <a:gridCol w="2244530">
                  <a:extLst>
                    <a:ext uri="{9D8B030D-6E8A-4147-A177-3AD203B41FA5}">
                      <a16:colId xmlns:a16="http://schemas.microsoft.com/office/drawing/2014/main" val="2686088253"/>
                    </a:ext>
                  </a:extLst>
                </a:gridCol>
              </a:tblGrid>
              <a:tr h="21600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企業</a:t>
                      </a:r>
                      <a:endParaRPr kumimoji="1" lang="en-US" altLang="ja-JP" sz="9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情報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企業名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/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90488099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本店所在地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〒</a:t>
                      </a:r>
                      <a:endParaRPr kumimoji="1" lang="en-US" altLang="ja-JP" sz="900" b="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7429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latin typeface="+mn-ea"/>
                          <a:ea typeface="+mn-ea"/>
                        </a:rPr>
                        <a:t>都内所在地</a:t>
                      </a:r>
                      <a:endParaRPr kumimoji="1" lang="ja-JP" altLang="en-US" sz="900" b="1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0" dirty="0">
                          <a:latin typeface="+mn-ea"/>
                          <a:ea typeface="+mn-ea"/>
                        </a:rPr>
                        <a:t>〒</a:t>
                      </a:r>
                      <a:endParaRPr kumimoji="1" lang="en-US" altLang="ja-JP" sz="900" b="0" dirty="0">
                        <a:latin typeface="+mn-ea"/>
                        <a:ea typeface="+mn-ea"/>
                      </a:endParaRPr>
                    </a:p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95839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marL="84406" marR="84406" marT="42203" marB="4220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代表者役職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業種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31393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marL="84406" marR="84406" marT="42203" marB="4220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代表者氏名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従業員数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23913"/>
                  </a:ext>
                </a:extLst>
              </a:tr>
              <a:tr h="216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担当者</a:t>
                      </a:r>
                      <a:endParaRPr kumimoji="1" lang="en-US" altLang="ja-JP" sz="9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情報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部署・役職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65825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marL="84406" marR="84406" marT="42203" marB="4220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429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+mn-ea"/>
                          <a:ea typeface="+mn-ea"/>
                        </a:rPr>
                        <a:t>メールアドレス</a:t>
                      </a: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900" b="0" dirty="0">
                        <a:latin typeface="+mn-ea"/>
                        <a:ea typeface="+mn-ea"/>
                      </a:endParaRPr>
                    </a:p>
                  </a:txBody>
                  <a:tcPr marL="18000" marR="18000" marT="18000" marB="1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1310158"/>
                  </a:ext>
                </a:extLst>
              </a:tr>
            </a:tbl>
          </a:graphicData>
        </a:graphic>
      </p:graphicFrame>
      <p:sp>
        <p:nvSpPr>
          <p:cNvPr id="10" name="テキスト プレースホルダー 1">
            <a:extLst>
              <a:ext uri="{FF2B5EF4-FFF2-40B4-BE49-F238E27FC236}">
                <a16:creationId xmlns:a16="http://schemas.microsoft.com/office/drawing/2014/main" id="{2014B8BF-B565-299C-2B00-EE8017127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anchor="t"/>
          <a:lstStyle/>
          <a:p>
            <a:r>
              <a:rPr lang="ja-JP" altLang="en-US" sz="1100" dirty="0"/>
              <a:t>交付申請</a:t>
            </a:r>
            <a:r>
              <a:rPr lang="zh-TW" altLang="en-US" sz="1100" dirty="0"/>
              <a:t>者情報</a:t>
            </a:r>
          </a:p>
        </p:txBody>
      </p:sp>
      <p:sp>
        <p:nvSpPr>
          <p:cNvPr id="3" name="タイトル">
            <a:extLst>
              <a:ext uri="{FF2B5EF4-FFF2-40B4-BE49-F238E27FC236}">
                <a16:creationId xmlns:a16="http://schemas.microsoft.com/office/drawing/2014/main" id="{39E00B88-8579-B047-B3FD-EED09C8A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wrap="square" lIns="0" tIns="0" anchor="t">
            <a:noAutofit/>
          </a:bodyPr>
          <a:lstStyle/>
          <a:p>
            <a:r>
              <a:rPr lang="ja-JP" altLang="en-US" dirty="0">
                <a:latin typeface="+mn-ea"/>
                <a:ea typeface="+mn-ea"/>
              </a:rPr>
              <a:t>新エネルギー推進に係る技術開発支援事業</a:t>
            </a:r>
            <a:br>
              <a:rPr lang="en-US" altLang="ja-JP" dirty="0">
                <a:latin typeface="+mn-ea"/>
                <a:ea typeface="+mn-ea"/>
              </a:rPr>
            </a:br>
            <a:r>
              <a:rPr lang="ja-JP" altLang="en-US" dirty="0">
                <a:latin typeface="+mn-ea"/>
                <a:ea typeface="+mn-ea"/>
              </a:rPr>
              <a:t>エントリーシート</a:t>
            </a:r>
          </a:p>
        </p:txBody>
      </p:sp>
      <p:sp>
        <p:nvSpPr>
          <p:cNvPr id="4" name="長方形 1">
            <a:extLst>
              <a:ext uri="{FF2B5EF4-FFF2-40B4-BE49-F238E27FC236}">
                <a16:creationId xmlns:a16="http://schemas.microsoft.com/office/drawing/2014/main" id="{0AD0B7E1-4054-E7B5-5E89-121D93392271}"/>
              </a:ext>
            </a:extLst>
          </p:cNvPr>
          <p:cNvSpPr/>
          <p:nvPr/>
        </p:nvSpPr>
        <p:spPr bwMode="gray">
          <a:xfrm>
            <a:off x="4698000" y="0"/>
            <a:ext cx="2160000" cy="3603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72000" rIns="72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defTabSz="633032" fontAlgn="auto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000" b="1" dirty="0">
                <a:solidFill>
                  <a:prstClr val="black"/>
                </a:solidFill>
                <a:latin typeface="+mn-ea"/>
                <a:cs typeface="+mn-cs"/>
              </a:rPr>
              <a:t>エントリー日：</a:t>
            </a:r>
            <a:r>
              <a:rPr kumimoji="1" lang="en-US" altLang="ja-JP" sz="1000" b="1" dirty="0">
                <a:solidFill>
                  <a:prstClr val="black"/>
                </a:solidFill>
                <a:latin typeface="+mn-ea"/>
                <a:cs typeface="+mn-cs"/>
              </a:rPr>
              <a:t>2025</a:t>
            </a:r>
            <a:r>
              <a:rPr kumimoji="1" lang="ja-JP" altLang="en-US" sz="1000" b="1" dirty="0">
                <a:solidFill>
                  <a:prstClr val="black"/>
                </a:solidFill>
                <a:latin typeface="+mn-ea"/>
                <a:cs typeface="+mn-cs"/>
              </a:rPr>
              <a:t>年●●月●●日</a:t>
            </a:r>
          </a:p>
        </p:txBody>
      </p:sp>
      <p:sp>
        <p:nvSpPr>
          <p:cNvPr id="2" name="長方形 1">
            <a:extLst>
              <a:ext uri="{FF2B5EF4-FFF2-40B4-BE49-F238E27FC236}">
                <a16:creationId xmlns:a16="http://schemas.microsoft.com/office/drawing/2014/main" id="{1282F144-FFCC-ADC0-14DA-61661B895031}"/>
              </a:ext>
            </a:extLst>
          </p:cNvPr>
          <p:cNvSpPr/>
          <p:nvPr/>
        </p:nvSpPr>
        <p:spPr bwMode="gray">
          <a:xfrm>
            <a:off x="1808389" y="4217145"/>
            <a:ext cx="3600000" cy="2160000"/>
          </a:xfrm>
          <a:prstGeom prst="rect">
            <a:avLst/>
          </a:prstGeom>
          <a:solidFill>
            <a:srgbClr val="FFCD00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エントリー期限前の面談時においては、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未記入・未確定の項目があっても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差し支えございません。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ご不明点がございましたら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事務局までお問合せください。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41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ー">
            <a:extLst>
              <a:ext uri="{FF2B5EF4-FFF2-40B4-BE49-F238E27FC236}">
                <a16:creationId xmlns:a16="http://schemas.microsoft.com/office/drawing/2014/main" id="{8628B004-CEC8-5285-E65D-56A5991EEA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3259552" y="9705975"/>
            <a:ext cx="358776" cy="200025"/>
          </a:xfrm>
        </p:spPr>
        <p:txBody>
          <a:bodyPr/>
          <a:lstStyle/>
          <a:p>
            <a:fld id="{B5F83F0A-C3D3-4590-9B7B-60A4B26737EE}" type="slidenum">
              <a:rPr kumimoji="1" lang="en-US" smtClean="0"/>
              <a:pPr/>
              <a:t>2</a:t>
            </a:fld>
            <a:endParaRPr kumimoji="1" lang="en-US" dirty="0"/>
          </a:p>
        </p:txBody>
      </p:sp>
      <p:sp>
        <p:nvSpPr>
          <p:cNvPr id="12" name="長方形 1">
            <a:extLst>
              <a:ext uri="{FF2B5EF4-FFF2-40B4-BE49-F238E27FC236}">
                <a16:creationId xmlns:a16="http://schemas.microsoft.com/office/drawing/2014/main" id="{1DD6D732-79AA-7CA6-2FF5-3704B14A2A0F}"/>
              </a:ext>
            </a:extLst>
          </p:cNvPr>
          <p:cNvSpPr/>
          <p:nvPr/>
        </p:nvSpPr>
        <p:spPr bwMode="gray">
          <a:xfrm>
            <a:off x="1629000" y="3873000"/>
            <a:ext cx="3600000" cy="2160000"/>
          </a:xfrm>
          <a:prstGeom prst="rect">
            <a:avLst/>
          </a:prstGeom>
          <a:solidFill>
            <a:srgbClr val="FFCD00"/>
          </a:solidFill>
          <a:ln w="12700" algn="ctr">
            <a:solidFill>
              <a:srgbClr val="BBBCBC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事業概要等補足内容がある場合は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ea"/>
                <a:cs typeface="+mn-cs"/>
              </a:rPr>
              <a:t>追加スライドにご記入ください</a:t>
            </a:r>
            <a:endParaRPr kumimoji="1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4A85F673-ABEF-EE32-9FF4-80EA466D77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テキスト プレースホルダー 1">
            <a:extLst>
              <a:ext uri="{FF2B5EF4-FFF2-40B4-BE49-F238E27FC236}">
                <a16:creationId xmlns:a16="http://schemas.microsoft.com/office/drawing/2014/main" id="{A8733FDE-3FFA-CE70-B8C2-0335F63E5F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タイトル">
            <a:extLst>
              <a:ext uri="{FF2B5EF4-FFF2-40B4-BE49-F238E27FC236}">
                <a16:creationId xmlns:a16="http://schemas.microsoft.com/office/drawing/2014/main" id="{9C9270EE-6A4C-0C5C-4A37-13359AD1B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tIns="0"/>
          <a:lstStyle/>
          <a:p>
            <a:r>
              <a:rPr lang="ja-JP" altLang="en-US" dirty="0"/>
              <a:t>新エネルギー推進に係る技術開発支援事業</a:t>
            </a:r>
            <a:br>
              <a:rPr lang="ja-JP" altLang="en-US" dirty="0"/>
            </a:br>
            <a:r>
              <a:rPr lang="ja-JP" altLang="en-US" dirty="0"/>
              <a:t>エントリーシート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48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076a8867-8b72-4914-890a-d2f9a5d03d99"/>
  <p:tag name="EE4P_LANGUAGE_ID" val="104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新エネルギー推進に係る技術開発支援事業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エントリーシート">
      <a:majorFont>
        <a:latin typeface="Yu Gothic UI"/>
        <a:ea typeface="Yu Gothic UI"/>
        <a:cs typeface=""/>
      </a:majorFont>
      <a:minorFont>
        <a:latin typeface="Yu Gothic U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blank.potx" id="{33BF52D8-AC60-44A6-A5F5-9A45C3932B9A}" vid="{F5530658-F383-4B91-A8E8-C0055644F9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a60d57e-af5b-4752-ac57-3e4f28ca11dc}" enabled="1" method="Privileged" siteId="{36da45f1-dd2c-4d1f-af13-5abe46b99921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183</Words>
  <Application>Microsoft Office PowerPoint</Application>
  <PresentationFormat>A4 210 x 297 mm</PresentationFormat>
  <Paragraphs>50</Paragraphs>
  <Slides>2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Yu Gothic UI</vt:lpstr>
      <vt:lpstr>Arial</vt:lpstr>
      <vt:lpstr>Calibri</vt:lpstr>
      <vt:lpstr>Verdana</vt:lpstr>
      <vt:lpstr>Wingdings</vt:lpstr>
      <vt:lpstr>新エネルギー推進に係る技術開発支援事業</vt:lpstr>
      <vt:lpstr>think-cell スライド</vt:lpstr>
      <vt:lpstr>新エネルギー推進に係る技術開発支援事業 エントリーシート</vt:lpstr>
      <vt:lpstr>新エネルギー推進に係る技術開発支援事業 エントリーシート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2025-06-16T03:48:28Z</dcterms:created>
  <dcterms:modified xsi:type="dcterms:W3CDTF">2025-06-16T03:49:44Z</dcterms:modified>
</cp:coreProperties>
</file>